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0" r:id="rId3"/>
    <p:sldId id="280" r:id="rId4"/>
    <p:sldId id="275" r:id="rId5"/>
    <p:sldId id="279" r:id="rId6"/>
    <p:sldId id="278" r:id="rId7"/>
    <p:sldId id="271" r:id="rId8"/>
    <p:sldId id="276" r:id="rId9"/>
    <p:sldId id="274" r:id="rId10"/>
    <p:sldId id="281" r:id="rId11"/>
    <p:sldId id="282" r:id="rId12"/>
    <p:sldId id="295" r:id="rId13"/>
    <p:sldId id="296" r:id="rId14"/>
    <p:sldId id="297" r:id="rId15"/>
    <p:sldId id="284" r:id="rId16"/>
    <p:sldId id="285" r:id="rId17"/>
    <p:sldId id="298" r:id="rId18"/>
    <p:sldId id="300" r:id="rId19"/>
    <p:sldId id="287" r:id="rId20"/>
    <p:sldId id="286" r:id="rId21"/>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67048" autoAdjust="0"/>
  </p:normalViewPr>
  <p:slideViewPr>
    <p:cSldViewPr snapToGrid="0">
      <p:cViewPr>
        <p:scale>
          <a:sx n="68" d="100"/>
          <a:sy n="68" d="100"/>
        </p:scale>
        <p:origin x="-2106" y="-294"/>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23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3">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3#1" qsCatId="simple" csTypeId="urn:microsoft.com/office/officeart/2005/8/colors/accent4_2#1" csCatId="accent1" phldr="1"/>
      <dgm:spPr/>
      <dgm:t>
        <a:bodyPr/>
        <a:lstStyle/>
        <a:p>
          <a:endParaRPr lang="zh-CN" altLang="en-US"/>
        </a:p>
      </dgm:t>
    </dgm:pt>
    <dgm:pt modelId="{90DDC401-903F-495B-A387-FFA8A45891F6}">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4400" b="1">
              <a:latin typeface="Times New Roman" panose="02020603050405020304" charset="0"/>
              <a:cs typeface="Times New Roman" panose="02020603050405020304" charset="0"/>
            </a:rPr>
            <a:t>Потребность в движении</a:t>
          </a:r>
        </a:p>
      </dgm:t>
    </dgm:pt>
    <dgm:pt modelId="{C8BB0B8A-C63A-4F83-B8DD-3A7CE259E4EE}" type="parTrans" cxnId="{330CF05E-FABC-4144-B2AB-81C9E03E4A27}">
      <dgm:prSet/>
      <dgm:spPr/>
      <dgm:t>
        <a:bodyPr/>
        <a:lstStyle/>
        <a:p>
          <a:endParaRPr lang="zh-CN" altLang="en-US"/>
        </a:p>
      </dgm:t>
    </dgm:pt>
    <dgm:pt modelId="{35E5E878-0907-4014-9CFA-56AEFE6C22E5}" type="sibTrans" cxnId="{330CF05E-FABC-4144-B2AB-81C9E03E4A27}">
      <dgm:prSet/>
      <dgm:spPr/>
      <dgm:t>
        <a:bodyPr/>
        <a:lstStyle/>
        <a:p>
          <a:endParaRPr lang="zh-CN" altLang="en-US"/>
        </a:p>
      </dgm:t>
    </dgm:pt>
    <dgm:pt modelId="{E08CEB0C-E37F-4DCA-A8EA-4B2CD3AD7754}">
      <dgm:prSet phldrT="[Текст]" phldr="0" custT="1"/>
      <dgm:spPr/>
      <dgm:t>
        <a:bodyPr vert="horz" wrap="square"/>
        <a:lstStyle>
          <a:lvl1pPr algn="l">
            <a:defRPr sz="34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a:lnSpc>
              <a:spcPct val="100000"/>
            </a:lnSpc>
            <a:spcBef>
              <a:spcPct val="0"/>
            </a:spcBef>
            <a:spcAft>
              <a:spcPct val="15000"/>
            </a:spcAft>
          </a:pPr>
          <a:r>
            <a:rPr lang="ru-RU" altLang="zh-CN" sz="3500" dirty="0">
              <a:latin typeface="Times New Roman" panose="02020603050405020304" charset="0"/>
              <a:cs typeface="Times New Roman" panose="02020603050405020304" charset="0"/>
            </a:rPr>
            <a:t>использовать </a:t>
          </a:r>
          <a:r>
            <a:rPr lang="ru-RU" altLang="zh-CN" sz="3500" dirty="0" err="1">
              <a:latin typeface="Times New Roman" panose="02020603050405020304" charset="0"/>
              <a:cs typeface="Times New Roman" panose="02020603050405020304" charset="0"/>
            </a:rPr>
            <a:t>физминутки</a:t>
          </a:r>
          <a:endParaRPr lang="zh-CN" altLang="en-US" sz="3500" dirty="0">
            <a:latin typeface="Times New Roman" panose="02020603050405020304" charset="0"/>
            <a:cs typeface="Times New Roman" panose="02020603050405020304" charset="0"/>
          </a:endParaRPr>
        </a:p>
      </dgm:t>
    </dgm:pt>
    <dgm:pt modelId="{FB4BCC77-44E9-4065-8A2F-90CD32DE34E3}" type="parTrans" cxnId="{60391E65-1A0A-4085-A614-2A17DB118155}">
      <dgm:prSet/>
      <dgm:spPr/>
      <dgm:t>
        <a:bodyPr/>
        <a:lstStyle/>
        <a:p>
          <a:endParaRPr lang="zh-CN" altLang="en-US"/>
        </a:p>
      </dgm:t>
    </dgm:pt>
    <dgm:pt modelId="{41FED480-3E2E-47A2-B997-02D527BC8082}" type="sibTrans" cxnId="{60391E65-1A0A-4085-A614-2A17DB118155}">
      <dgm:prSet/>
      <dgm:spPr/>
      <dgm:t>
        <a:bodyPr/>
        <a:lstStyle/>
        <a:p>
          <a:endParaRPr lang="zh-CN" altLang="en-US"/>
        </a:p>
      </dgm:t>
    </dgm:pt>
    <dgm:pt modelId="{CFCB4821-F960-4892-B178-842E35708810}">
      <dgm:prSet phldr="0" custT="1"/>
      <dgm:spPr/>
      <dgm:t>
        <a:bodyPr vert="horz" wrap="square"/>
        <a:lstStyle>
          <a:lvl1pPr algn="l">
            <a:defRPr sz="34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a:lnSpc>
              <a:spcPct val="100000"/>
            </a:lnSpc>
            <a:spcBef>
              <a:spcPct val="0"/>
            </a:spcBef>
            <a:spcAft>
              <a:spcPct val="15000"/>
            </a:spcAft>
          </a:pPr>
          <a:r>
            <a:rPr lang="ru-RU" altLang="en-US" sz="3500" dirty="0">
              <a:latin typeface="Times New Roman" panose="02020603050405020304" charset="0"/>
              <a:cs typeface="Times New Roman" panose="02020603050405020304" charset="0"/>
              <a:sym typeface="+mn-ea"/>
            </a:rPr>
            <a:t>направлять энергию  ребенка в нужное русло</a:t>
          </a:r>
          <a:endParaRPr lang="zh-CN" altLang="en-US" sz="3500" dirty="0">
            <a:latin typeface="Times New Roman" panose="02020603050405020304" charset="0"/>
            <a:cs typeface="Times New Roman" panose="02020603050405020304" charset="0"/>
          </a:endParaRPr>
        </a:p>
      </dgm:t>
    </dgm:pt>
    <dgm:pt modelId="{9EF67FFF-6F5B-4246-B095-4BE0E3ED0157}" type="parTrans" cxnId="{B3040110-AA84-44E6-84DF-1ABEAA36D321}">
      <dgm:prSet/>
      <dgm:spPr/>
      <dgm:t>
        <a:bodyPr/>
        <a:lstStyle/>
        <a:p>
          <a:endParaRPr lang="ru-RU"/>
        </a:p>
      </dgm:t>
    </dgm:pt>
    <dgm:pt modelId="{AD0228AA-058A-418D-B945-25CD89FDE68F}" type="sibTrans" cxnId="{B3040110-AA84-44E6-84DF-1ABEAA36D321}">
      <dgm:prSet/>
      <dgm:spPr/>
      <dgm:t>
        <a:bodyPr/>
        <a:lstStyle/>
        <a:p>
          <a:endParaRPr lang="ru-RU"/>
        </a:p>
      </dgm:t>
    </dgm:pt>
    <dgm:pt modelId="{A6685E83-BEEC-49B3-B40A-539E2C0D7A1A}">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4400" b="1">
              <a:latin typeface="Times New Roman" panose="02020603050405020304" charset="0"/>
              <a:cs typeface="Times New Roman" panose="02020603050405020304" charset="0"/>
            </a:rPr>
            <a:t>Особенности внимания</a:t>
          </a:r>
        </a:p>
      </dgm:t>
    </dgm:pt>
    <dgm:pt modelId="{FECC43A3-D59E-4EE1-9557-8FBB90D5B362}" type="parTrans" cxnId="{6B67C8C5-2D2D-4D0D-8675-AE5CCF154919}">
      <dgm:prSet/>
      <dgm:spPr/>
      <dgm:t>
        <a:bodyPr/>
        <a:lstStyle/>
        <a:p>
          <a:endParaRPr lang="zh-CN" altLang="en-US"/>
        </a:p>
      </dgm:t>
    </dgm:pt>
    <dgm:pt modelId="{68BB6C9A-B7F0-43A0-955B-FC8C4D4009BF}" type="sibTrans" cxnId="{6B67C8C5-2D2D-4D0D-8675-AE5CCF154919}">
      <dgm:prSet/>
      <dgm:spPr/>
      <dgm:t>
        <a:bodyPr/>
        <a:lstStyle/>
        <a:p>
          <a:endParaRPr lang="zh-CN" altLang="en-US"/>
        </a:p>
      </dgm:t>
    </dgm:pt>
    <dgm:pt modelId="{CBA50553-63FA-4B5A-9888-EDDBA06CA593}">
      <dgm:prSet phldrT="[Текст]" phldr="0" custT="1"/>
      <dgm:spPr/>
      <dgm:t>
        <a:bodyPr vert="horz" wrap="square"/>
        <a:lstStyle>
          <a:lvl1pPr algn="l">
            <a:defRPr sz="34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a:lnSpc>
              <a:spcPct val="100000"/>
            </a:lnSpc>
            <a:spcBef>
              <a:spcPct val="0"/>
            </a:spcBef>
            <a:spcAft>
              <a:spcPct val="15000"/>
            </a:spcAft>
          </a:pPr>
          <a:r>
            <a:rPr lang="ru-RU" altLang="zh-CN" sz="3500" dirty="0">
              <a:latin typeface="Times New Roman" panose="02020603050405020304" charset="0"/>
              <a:cs typeface="Times New Roman" panose="02020603050405020304" charset="0"/>
            </a:rPr>
            <a:t>разбивать большие задания на маленькие части, этапы</a:t>
          </a:r>
          <a:endParaRPr lang="zh-CN" altLang="en-US" sz="3500" dirty="0">
            <a:latin typeface="Times New Roman" panose="02020603050405020304" charset="0"/>
            <a:cs typeface="Times New Roman" panose="02020603050405020304" charset="0"/>
          </a:endParaRPr>
        </a:p>
      </dgm:t>
    </dgm:pt>
    <dgm:pt modelId="{73E2772F-165D-4B56-ACC2-969CBF53B0A8}" type="parTrans" cxnId="{147A277F-D128-45DC-8516-795BD8014779}">
      <dgm:prSet/>
      <dgm:spPr/>
      <dgm:t>
        <a:bodyPr/>
        <a:lstStyle/>
        <a:p>
          <a:endParaRPr lang="zh-CN" altLang="en-US"/>
        </a:p>
      </dgm:t>
    </dgm:pt>
    <dgm:pt modelId="{7BFD1607-7356-4D3D-A829-75D002A3A4B0}" type="sibTrans" cxnId="{147A277F-D128-45DC-8516-795BD8014779}">
      <dgm:prSet/>
      <dgm:spPr/>
      <dgm:t>
        <a:bodyPr/>
        <a:lstStyle/>
        <a:p>
          <a:endParaRPr lang="zh-CN" altLang="en-US"/>
        </a:p>
      </dgm:t>
    </dgm:pt>
    <dgm:pt modelId="{0F2B25D2-66DF-4FD7-90F8-148F6053B133}">
      <dgm:prSet phldr="0" custT="1"/>
      <dgm:spPr/>
      <dgm:t>
        <a:bodyPr vert="horz" wrap="square"/>
        <a:lstStyle>
          <a:lvl1pPr algn="l">
            <a:defRPr sz="3400"/>
          </a:lvl1pPr>
          <a:lvl2pPr marL="285750" indent="-285750" algn="l">
            <a:defRPr sz="3400"/>
          </a:lvl2pPr>
          <a:lvl3pPr marL="571500" indent="-285750" algn="l">
            <a:defRPr sz="3400"/>
          </a:lvl3pPr>
          <a:lvl4pPr marL="857250" indent="-285750" algn="l">
            <a:defRPr sz="3400"/>
          </a:lvl4pPr>
          <a:lvl5pPr marL="1143000" indent="-285750" algn="l">
            <a:defRPr sz="3400"/>
          </a:lvl5pPr>
          <a:lvl6pPr marL="1428750" indent="-285750" algn="l">
            <a:defRPr sz="3400"/>
          </a:lvl6pPr>
          <a:lvl7pPr marL="1714500" indent="-285750" algn="l">
            <a:defRPr sz="3400"/>
          </a:lvl7pPr>
          <a:lvl8pPr marL="2000250" indent="-285750" algn="l">
            <a:defRPr sz="3400"/>
          </a:lvl8pPr>
          <a:lvl9pPr marL="2286000" indent="-285750" algn="l">
            <a:defRPr sz="3400"/>
          </a:lvl9pPr>
        </a:lstStyle>
        <a:p>
          <a:pPr>
            <a:lnSpc>
              <a:spcPct val="100000"/>
            </a:lnSpc>
            <a:spcBef>
              <a:spcPct val="0"/>
            </a:spcBef>
            <a:spcAft>
              <a:spcPct val="15000"/>
            </a:spcAft>
          </a:pPr>
          <a:r>
            <a:rPr lang="ru-RU" altLang="zh-CN" sz="3500" dirty="0">
              <a:latin typeface="Times New Roman" panose="02020603050405020304" charset="0"/>
              <a:cs typeface="Times New Roman" panose="02020603050405020304" charset="0"/>
            </a:rPr>
            <a:t>проверять ребенка на каждом этапе</a:t>
          </a:r>
        </a:p>
      </dgm:t>
    </dgm:pt>
    <dgm:pt modelId="{4C45BA02-7BA6-4F8A-B2DA-80D08F7F9A89}" type="parTrans" cxnId="{342417E3-3156-45C9-B250-90C221023D32}">
      <dgm:prSet/>
      <dgm:spPr/>
      <dgm:t>
        <a:bodyPr/>
        <a:lstStyle/>
        <a:p>
          <a:endParaRPr lang="ru-RU"/>
        </a:p>
      </dgm:t>
    </dgm:pt>
    <dgm:pt modelId="{6988CFD7-48BF-4E56-9469-7D25B48D7504}" type="sibTrans" cxnId="{342417E3-3156-45C9-B250-90C221023D32}">
      <dgm:prSet/>
      <dgm:spPr/>
      <dgm:t>
        <a:bodyPr/>
        <a:lstStyle/>
        <a:p>
          <a:endParaRPr lang="ru-RU"/>
        </a:p>
      </dgm:t>
    </dgm:pt>
    <dgm:pt modelId="{D5935282-3C7C-4F88-A1AE-C27DB8591514}" type="pres">
      <dgm:prSet presAssocID="{2E15931E-1654-4B73-89B2-8E333D9C42E0}" presName="Name0" presStyleCnt="0">
        <dgm:presLayoutVars>
          <dgm:dir/>
          <dgm:animLvl val="lvl"/>
          <dgm:resizeHandles val="exact"/>
        </dgm:presLayoutVars>
      </dgm:prSet>
      <dgm:spPr/>
      <dgm:t>
        <a:bodyPr/>
        <a:lstStyle/>
        <a:p>
          <a:endParaRPr lang="ru-RU"/>
        </a:p>
      </dgm:t>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2">
        <dgm:presLayoutVars>
          <dgm:chMax val="1"/>
          <dgm:bulletEnabled val="1"/>
        </dgm:presLayoutVars>
      </dgm:prSet>
      <dgm:spPr/>
      <dgm:t>
        <a:bodyPr/>
        <a:lstStyle/>
        <a:p>
          <a:endParaRPr lang="ru-RU"/>
        </a:p>
      </dgm:t>
    </dgm:pt>
    <dgm:pt modelId="{DD9406C3-FC80-4468-A55B-122D744D43F0}" type="pres">
      <dgm:prSet presAssocID="{90DDC401-903F-495B-A387-FFA8A45891F6}" presName="descendantText" presStyleLbl="alignAccFollowNode1" presStyleIdx="0" presStyleCnt="2" custScaleY="107837">
        <dgm:presLayoutVars>
          <dgm:bulletEnabled val="1"/>
        </dgm:presLayoutVars>
      </dgm:prSet>
      <dgm:spPr/>
      <dgm:t>
        <a:bodyPr/>
        <a:lstStyle/>
        <a:p>
          <a:endParaRPr lang="ru-RU"/>
        </a:p>
      </dgm:t>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2">
        <dgm:presLayoutVars>
          <dgm:chMax val="1"/>
          <dgm:bulletEnabled val="1"/>
        </dgm:presLayoutVars>
      </dgm:prSet>
      <dgm:spPr/>
      <dgm:t>
        <a:bodyPr/>
        <a:lstStyle/>
        <a:p>
          <a:endParaRPr lang="ru-RU"/>
        </a:p>
      </dgm:t>
    </dgm:pt>
    <dgm:pt modelId="{6EB2A58E-CA03-4F76-94B6-D8FE50231963}" type="pres">
      <dgm:prSet presAssocID="{A6685E83-BEEC-49B3-B40A-539E2C0D7A1A}" presName="descendantText" presStyleLbl="alignAccFollowNode1" presStyleIdx="1" presStyleCnt="2" custScaleY="113747">
        <dgm:presLayoutVars>
          <dgm:bulletEnabled val="1"/>
        </dgm:presLayoutVars>
      </dgm:prSet>
      <dgm:spPr/>
      <dgm:t>
        <a:bodyPr/>
        <a:lstStyle/>
        <a:p>
          <a:endParaRPr lang="ru-RU"/>
        </a:p>
      </dgm:t>
    </dgm:pt>
  </dgm:ptLst>
  <dgm:cxnLst>
    <dgm:cxn modelId="{4F03F2F4-CFEE-4919-A7FE-738A5F4236AF}" type="presOf" srcId="{CBA50553-63FA-4B5A-9888-EDDBA06CA593}" destId="{6EB2A58E-CA03-4F76-94B6-D8FE50231963}" srcOrd="0" destOrd="0" presId="urn:microsoft.com/office/officeart/2005/8/layout/vList5"/>
    <dgm:cxn modelId="{CA391F23-859A-4A57-93E0-B834F2400993}" type="presOf" srcId="{CFCB4821-F960-4892-B178-842E35708810}" destId="{DD9406C3-FC80-4468-A55B-122D744D43F0}" srcOrd="0" destOrd="1" presId="urn:microsoft.com/office/officeart/2005/8/layout/vList5"/>
    <dgm:cxn modelId="{ABA40D38-69A6-413C-A98D-07CE9902E4C8}" type="presOf" srcId="{A6685E83-BEEC-49B3-B40A-539E2C0D7A1A}" destId="{EBD335B5-8308-49CB-9630-99D852747B1F}" srcOrd="0" destOrd="0" presId="urn:microsoft.com/office/officeart/2005/8/layout/vList5"/>
    <dgm:cxn modelId="{B3040110-AA84-44E6-84DF-1ABEAA36D321}" srcId="{90DDC401-903F-495B-A387-FFA8A45891F6}" destId="{CFCB4821-F960-4892-B178-842E35708810}" srcOrd="1" destOrd="0" parTransId="{9EF67FFF-6F5B-4246-B095-4BE0E3ED0157}" sibTransId="{AD0228AA-058A-418D-B945-25CD89FDE68F}"/>
    <dgm:cxn modelId="{60391E65-1A0A-4085-A614-2A17DB118155}" srcId="{90DDC401-903F-495B-A387-FFA8A45891F6}" destId="{E08CEB0C-E37F-4DCA-A8EA-4B2CD3AD7754}" srcOrd="0" destOrd="0" parTransId="{FB4BCC77-44E9-4065-8A2F-90CD32DE34E3}" sibTransId="{41FED480-3E2E-47A2-B997-02D527BC8082}"/>
    <dgm:cxn modelId="{C16D92D8-DD33-45A3-A50F-94388B6A7BE7}" type="presOf" srcId="{90DDC401-903F-495B-A387-FFA8A45891F6}" destId="{96BE2B31-D87C-43E1-BE64-4C27B13F4AA4}" srcOrd="0" destOrd="0" presId="urn:microsoft.com/office/officeart/2005/8/layout/vList5"/>
    <dgm:cxn modelId="{CF98C401-5400-48FF-ACF2-8F59B01CC067}" type="presOf" srcId="{0F2B25D2-66DF-4FD7-90F8-148F6053B133}" destId="{6EB2A58E-CA03-4F76-94B6-D8FE50231963}" srcOrd="0" destOrd="1" presId="urn:microsoft.com/office/officeart/2005/8/layout/vList5"/>
    <dgm:cxn modelId="{330CF05E-FABC-4144-B2AB-81C9E03E4A27}" srcId="{2E15931E-1654-4B73-89B2-8E333D9C42E0}" destId="{90DDC401-903F-495B-A387-FFA8A45891F6}" srcOrd="0" destOrd="0" parTransId="{C8BB0B8A-C63A-4F83-B8DD-3A7CE259E4EE}" sibTransId="{35E5E878-0907-4014-9CFA-56AEFE6C22E5}"/>
    <dgm:cxn modelId="{6A68C6D4-E882-45A1-9F82-3D3FD48BD04A}" type="presOf" srcId="{2E15931E-1654-4B73-89B2-8E333D9C42E0}" destId="{D5935282-3C7C-4F88-A1AE-C27DB8591514}" srcOrd="0" destOrd="0" presId="urn:microsoft.com/office/officeart/2005/8/layout/vList5"/>
    <dgm:cxn modelId="{147A277F-D128-45DC-8516-795BD8014779}" srcId="{A6685E83-BEEC-49B3-B40A-539E2C0D7A1A}" destId="{CBA50553-63FA-4B5A-9888-EDDBA06CA593}" srcOrd="0" destOrd="0" parTransId="{73E2772F-165D-4B56-ACC2-969CBF53B0A8}" sibTransId="{7BFD1607-7356-4D3D-A829-75D002A3A4B0}"/>
    <dgm:cxn modelId="{342417E3-3156-45C9-B250-90C221023D32}" srcId="{A6685E83-BEEC-49B3-B40A-539E2C0D7A1A}" destId="{0F2B25D2-66DF-4FD7-90F8-148F6053B133}" srcOrd="1" destOrd="0" parTransId="{4C45BA02-7BA6-4F8A-B2DA-80D08F7F9A89}" sibTransId="{6988CFD7-48BF-4E56-9469-7D25B48D7504}"/>
    <dgm:cxn modelId="{847D8707-F263-4EFF-AAAD-2487A3792BA7}" type="presOf" srcId="{E08CEB0C-E37F-4DCA-A8EA-4B2CD3AD7754}" destId="{DD9406C3-FC80-4468-A55B-122D744D43F0}" srcOrd="0" destOrd="0" presId="urn:microsoft.com/office/officeart/2005/8/layout/vList5"/>
    <dgm:cxn modelId="{6B67C8C5-2D2D-4D0D-8675-AE5CCF154919}" srcId="{2E15931E-1654-4B73-89B2-8E333D9C42E0}" destId="{A6685E83-BEEC-49B3-B40A-539E2C0D7A1A}" srcOrd="1" destOrd="0" parTransId="{FECC43A3-D59E-4EE1-9557-8FBB90D5B362}" sibTransId="{68BB6C9A-B7F0-43A0-955B-FC8C4D4009BF}"/>
    <dgm:cxn modelId="{D02ABF25-78BD-41EA-B5C6-802BFC0719B7}" type="presParOf" srcId="{D5935282-3C7C-4F88-A1AE-C27DB8591514}" destId="{E61486FD-113E-4C87-8ADF-B1A8E2A84801}" srcOrd="0" destOrd="0" presId="urn:microsoft.com/office/officeart/2005/8/layout/vList5"/>
    <dgm:cxn modelId="{FA5A49F8-2F8E-4283-9A4E-BDC18E8B05E9}" type="presParOf" srcId="{E61486FD-113E-4C87-8ADF-B1A8E2A84801}" destId="{96BE2B31-D87C-43E1-BE64-4C27B13F4AA4}" srcOrd="0" destOrd="0" presId="urn:microsoft.com/office/officeart/2005/8/layout/vList5"/>
    <dgm:cxn modelId="{C4E45F0A-EBFC-4407-8268-E32D1EDDE4C1}" type="presParOf" srcId="{E61486FD-113E-4C87-8ADF-B1A8E2A84801}" destId="{DD9406C3-FC80-4468-A55B-122D744D43F0}" srcOrd="1" destOrd="0" presId="urn:microsoft.com/office/officeart/2005/8/layout/vList5"/>
    <dgm:cxn modelId="{59C18D16-352C-422F-BFAC-59E0A72E6DA1}" type="presParOf" srcId="{D5935282-3C7C-4F88-A1AE-C27DB8591514}" destId="{F1941F29-E51C-4282-956D-50CFAFAEB9B8}" srcOrd="1" destOrd="0" presId="urn:microsoft.com/office/officeart/2005/8/layout/vList5"/>
    <dgm:cxn modelId="{45E64DBB-7363-431D-941C-0A05E5A04C91}" type="presParOf" srcId="{D5935282-3C7C-4F88-A1AE-C27DB8591514}" destId="{B589D1EC-5156-4FB2-BB1C-8E1290A868B9}" srcOrd="2" destOrd="0" presId="urn:microsoft.com/office/officeart/2005/8/layout/vList5"/>
    <dgm:cxn modelId="{26F56A14-ABC3-4739-B17D-C081EB521CC3}" type="presParOf" srcId="{B589D1EC-5156-4FB2-BB1C-8E1290A868B9}" destId="{EBD335B5-8308-49CB-9630-99D852747B1F}" srcOrd="0" destOrd="0" presId="urn:microsoft.com/office/officeart/2005/8/layout/vList5"/>
    <dgm:cxn modelId="{05593513-5EE5-4075-8DEF-72646DE8C3F9}" type="presParOf" srcId="{B589D1EC-5156-4FB2-BB1C-8E1290A868B9}" destId="{6EB2A58E-CA03-4F76-94B6-D8FE5023196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3#2" qsCatId="simple" csTypeId="urn:microsoft.com/office/officeart/2005/8/colors/accent4_2#2" csCatId="accent1" phldr="1"/>
      <dgm:spPr/>
      <dgm:t>
        <a:bodyPr/>
        <a:lstStyle/>
        <a:p>
          <a:endParaRPr lang="zh-CN" altLang="en-US"/>
        </a:p>
      </dgm:t>
    </dgm:pt>
    <dgm:pt modelId="{90DDC401-903F-495B-A387-FFA8A45891F6}">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4000" b="1">
              <a:latin typeface="Times New Roman" panose="02020603050405020304" charset="0"/>
              <a:cs typeface="Times New Roman" panose="02020603050405020304" charset="0"/>
            </a:rPr>
            <a:t>Тактильный контакт</a:t>
          </a:r>
        </a:p>
      </dgm:t>
    </dgm:pt>
    <dgm:pt modelId="{C8BB0B8A-C63A-4F83-B8DD-3A7CE259E4EE}" type="parTrans" cxnId="{0FBB43E4-563B-4F56-AA48-BF2499E20B16}">
      <dgm:prSet/>
      <dgm:spPr/>
      <dgm:t>
        <a:bodyPr/>
        <a:lstStyle/>
        <a:p>
          <a:endParaRPr lang="zh-CN" altLang="en-US"/>
        </a:p>
      </dgm:t>
    </dgm:pt>
    <dgm:pt modelId="{35E5E878-0907-4014-9CFA-56AEFE6C22E5}" type="sibTrans" cxnId="{0FBB43E4-563B-4F56-AA48-BF2499E20B16}">
      <dgm:prSet/>
      <dgm:spPr/>
      <dgm:t>
        <a:bodyPr/>
        <a:lstStyle/>
        <a:p>
          <a:endParaRPr lang="zh-CN" altLang="en-US"/>
        </a:p>
      </dgm:t>
    </dgm:pt>
    <dgm:pt modelId="{E08CEB0C-E37F-4DCA-A8EA-4B2CD3AD7754}">
      <dgm:prSet phldrT="[Текст]"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en-US" sz="3000" noProof="0" dirty="0">
              <a:ln>
                <a:noFill/>
              </a:ln>
              <a:solidFill>
                <a:prstClr val="black"/>
              </a:solidFill>
              <a:effectLst/>
              <a:uLnTx/>
              <a:uFillTx/>
              <a:latin typeface="Times New Roman" panose="02020603050405020304" charset="0"/>
              <a:cs typeface="Times New Roman" panose="02020603050405020304" charset="0"/>
              <a:sym typeface="+mn-ea"/>
            </a:rPr>
            <a:t>что бы </a:t>
          </a:r>
          <a:r>
            <a:rPr lang="ru-RU" altLang="en-US" sz="3000" b="1" noProof="0" dirty="0">
              <a:ln>
                <a:noFill/>
              </a:ln>
              <a:solidFill>
                <a:prstClr val="black"/>
              </a:solidFill>
              <a:effectLst/>
              <a:uLnTx/>
              <a:uFillTx/>
              <a:latin typeface="Times New Roman" panose="02020603050405020304" charset="0"/>
              <a:cs typeface="Times New Roman" panose="02020603050405020304" charset="0"/>
              <a:sym typeface="+mn-ea"/>
            </a:rPr>
            <a:t>успокоить ребенка</a:t>
          </a:r>
          <a:r>
            <a:rPr lang="ru-RU" altLang="en-US" sz="3000" noProof="0" dirty="0">
              <a:ln>
                <a:noFill/>
              </a:ln>
              <a:solidFill>
                <a:prstClr val="black"/>
              </a:solidFill>
              <a:effectLst/>
              <a:uLnTx/>
              <a:uFillTx/>
              <a:latin typeface="Times New Roman" panose="02020603050405020304" charset="0"/>
              <a:cs typeface="Times New Roman" panose="02020603050405020304" charset="0"/>
              <a:sym typeface="+mn-ea"/>
            </a:rPr>
            <a:t>, полезно взять его за руку, обнять, погладить по голове и тд.</a:t>
          </a:r>
          <a:endParaRPr lang="zh-CN" altLang="en-US" sz="3000" dirty="0">
            <a:latin typeface="Times New Roman" panose="02020603050405020304" charset="0"/>
            <a:cs typeface="Times New Roman" panose="02020603050405020304" charset="0"/>
          </a:endParaRPr>
        </a:p>
      </dgm:t>
    </dgm:pt>
    <dgm:pt modelId="{FB4BCC77-44E9-4065-8A2F-90CD32DE34E3}" type="parTrans" cxnId="{CC4A5B33-48E7-4580-ABC0-EC63A14F94E0}">
      <dgm:prSet/>
      <dgm:spPr/>
      <dgm:t>
        <a:bodyPr/>
        <a:lstStyle/>
        <a:p>
          <a:endParaRPr lang="zh-CN" altLang="en-US"/>
        </a:p>
      </dgm:t>
    </dgm:pt>
    <dgm:pt modelId="{41FED480-3E2E-47A2-B997-02D527BC8082}" type="sibTrans" cxnId="{CC4A5B33-48E7-4580-ABC0-EC63A14F94E0}">
      <dgm:prSet/>
      <dgm:spPr/>
      <dgm:t>
        <a:bodyPr/>
        <a:lstStyle/>
        <a:p>
          <a:endParaRPr lang="zh-CN" altLang="en-US"/>
        </a:p>
      </dgm:t>
    </dgm:pt>
    <dgm:pt modelId="{F9C64BF8-86FA-47CD-815C-6C9F147752B5}">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sz="3000" dirty="0">
              <a:latin typeface="Times New Roman" panose="02020603050405020304" charset="0"/>
              <a:cs typeface="Times New Roman" panose="02020603050405020304" charset="0"/>
              <a:sym typeface="+mn-ea"/>
            </a:rPr>
            <a:t>во время занятий ребенку лучше сидеть рядом с педагогом</a:t>
          </a:r>
        </a:p>
      </dgm:t>
    </dgm:pt>
    <dgm:pt modelId="{1684A299-8E23-4D06-BEEF-A68D3A5C3FDF}" type="parTrans" cxnId="{438C9D9C-9877-46A3-B487-6069D6AB1D61}">
      <dgm:prSet/>
      <dgm:spPr/>
      <dgm:t>
        <a:bodyPr/>
        <a:lstStyle/>
        <a:p>
          <a:endParaRPr lang="ru-RU"/>
        </a:p>
      </dgm:t>
    </dgm:pt>
    <dgm:pt modelId="{54B22A09-DCD6-4357-B206-D62EEE0A8D72}" type="sibTrans" cxnId="{438C9D9C-9877-46A3-B487-6069D6AB1D61}">
      <dgm:prSet/>
      <dgm:spPr/>
      <dgm:t>
        <a:bodyPr/>
        <a:lstStyle/>
        <a:p>
          <a:endParaRPr lang="ru-RU"/>
        </a:p>
      </dgm:t>
    </dgm:pt>
    <dgm:pt modelId="{A6685E83-BEEC-49B3-B40A-539E2C0D7A1A}">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3600" b="1">
              <a:latin typeface="Times New Roman" panose="02020603050405020304" charset="0"/>
              <a:cs typeface="Times New Roman" panose="02020603050405020304" charset="0"/>
            </a:rPr>
            <a:t>Недостаточность саморегуляции</a:t>
          </a:r>
        </a:p>
      </dgm:t>
    </dgm:pt>
    <dgm:pt modelId="{FECC43A3-D59E-4EE1-9557-8FBB90D5B362}" type="parTrans" cxnId="{DE3A13F2-1802-4609-9B26-25929850B99B}">
      <dgm:prSet/>
      <dgm:spPr/>
      <dgm:t>
        <a:bodyPr/>
        <a:lstStyle/>
        <a:p>
          <a:endParaRPr lang="zh-CN" altLang="en-US"/>
        </a:p>
      </dgm:t>
    </dgm:pt>
    <dgm:pt modelId="{68BB6C9A-B7F0-43A0-955B-FC8C4D4009BF}" type="sibTrans" cxnId="{DE3A13F2-1802-4609-9B26-25929850B99B}">
      <dgm:prSet/>
      <dgm:spPr/>
      <dgm:t>
        <a:bodyPr/>
        <a:lstStyle/>
        <a:p>
          <a:endParaRPr lang="zh-CN" altLang="en-US"/>
        </a:p>
      </dgm:t>
    </dgm:pt>
    <dgm:pt modelId="{CBA50553-63FA-4B5A-9888-EDDBA06CA593}">
      <dgm:prSet phldrT="[Текст]"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zh-CN" sz="3000" dirty="0">
              <a:latin typeface="Times New Roman" panose="02020603050405020304" charset="0"/>
              <a:cs typeface="Times New Roman" panose="02020603050405020304" charset="0"/>
            </a:rPr>
            <a:t>использовать игры с четкими правилами на развитие внимания и контроль над собой</a:t>
          </a:r>
        </a:p>
      </dgm:t>
    </dgm:pt>
    <dgm:pt modelId="{73E2772F-165D-4B56-ACC2-969CBF53B0A8}" type="parTrans" cxnId="{63343FE8-D3D6-4102-9712-6C1367233F97}">
      <dgm:prSet/>
      <dgm:spPr/>
      <dgm:t>
        <a:bodyPr/>
        <a:lstStyle/>
        <a:p>
          <a:endParaRPr lang="zh-CN" altLang="en-US"/>
        </a:p>
      </dgm:t>
    </dgm:pt>
    <dgm:pt modelId="{7BFD1607-7356-4D3D-A829-75D002A3A4B0}" type="sibTrans" cxnId="{63343FE8-D3D6-4102-9712-6C1367233F97}">
      <dgm:prSet/>
      <dgm:spPr/>
      <dgm:t>
        <a:bodyPr/>
        <a:lstStyle/>
        <a:p>
          <a:endParaRPr lang="zh-CN" altLang="en-US"/>
        </a:p>
      </dgm:t>
    </dgm:pt>
    <dgm:pt modelId="{44B1609F-3D7B-421D-90AC-00E261D948E8}">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zh-CN" sz="3000">
              <a:latin typeface="Times New Roman" panose="02020603050405020304" charset="0"/>
              <a:cs typeface="Times New Roman" panose="02020603050405020304" charset="0"/>
            </a:rPr>
            <a:t>адаптируйте инструкции</a:t>
          </a:r>
          <a:endParaRPr lang="zh-CN" altLang="en-US" sz="3000">
            <a:latin typeface="Times New Roman" panose="02020603050405020304" charset="0"/>
            <a:cs typeface="Times New Roman" panose="02020603050405020304" charset="0"/>
          </a:endParaRPr>
        </a:p>
      </dgm:t>
    </dgm:pt>
    <dgm:pt modelId="{B932F1F1-5500-4D73-9BC8-DD9E0A6E0488}" type="parTrans" cxnId="{196A6D0A-F0C5-40F9-99CF-6FA5D55006A8}">
      <dgm:prSet/>
      <dgm:spPr/>
      <dgm:t>
        <a:bodyPr/>
        <a:lstStyle/>
        <a:p>
          <a:endParaRPr lang="ru-RU"/>
        </a:p>
      </dgm:t>
    </dgm:pt>
    <dgm:pt modelId="{6DF55DE6-66F0-46F0-85D4-C0EC63B8A568}" type="sibTrans" cxnId="{196A6D0A-F0C5-40F9-99CF-6FA5D55006A8}">
      <dgm:prSet/>
      <dgm:spPr/>
      <dgm:t>
        <a:bodyPr/>
        <a:lstStyle/>
        <a:p>
          <a:endParaRPr lang="ru-RU"/>
        </a:p>
      </dgm:t>
    </dgm:pt>
    <dgm:pt modelId="{2DE1A49C-F62F-47B4-ACCF-2F4A6E86A796}">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zh-CN" sz="3000">
              <a:latin typeface="Times New Roman" panose="02020603050405020304" charset="0"/>
              <a:cs typeface="Times New Roman" panose="02020603050405020304" charset="0"/>
            </a:rPr>
            <a:t>развивать мелкую моторику рук</a:t>
          </a:r>
        </a:p>
      </dgm:t>
    </dgm:pt>
    <dgm:pt modelId="{0A825BA5-52F3-4276-AD1E-22D4A102F1A8}" type="parTrans" cxnId="{A61A5CD4-1D83-4DAC-859E-32FD7DBDD90D}">
      <dgm:prSet/>
      <dgm:spPr/>
      <dgm:t>
        <a:bodyPr/>
        <a:lstStyle/>
        <a:p>
          <a:endParaRPr lang="ru-RU"/>
        </a:p>
      </dgm:t>
    </dgm:pt>
    <dgm:pt modelId="{05ABFB69-27F2-4339-93F1-B04B9D07E29C}" type="sibTrans" cxnId="{A61A5CD4-1D83-4DAC-859E-32FD7DBDD90D}">
      <dgm:prSet/>
      <dgm:spPr/>
      <dgm:t>
        <a:bodyPr/>
        <a:lstStyle/>
        <a:p>
          <a:endParaRPr lang="ru-RU"/>
        </a:p>
      </dgm:t>
    </dgm:pt>
    <dgm:pt modelId="{D5935282-3C7C-4F88-A1AE-C27DB8591514}" type="pres">
      <dgm:prSet presAssocID="{2E15931E-1654-4B73-89B2-8E333D9C42E0}" presName="Name0" presStyleCnt="0">
        <dgm:presLayoutVars>
          <dgm:dir/>
          <dgm:animLvl val="lvl"/>
          <dgm:resizeHandles val="exact"/>
        </dgm:presLayoutVars>
      </dgm:prSet>
      <dgm:spPr/>
      <dgm:t>
        <a:bodyPr/>
        <a:lstStyle/>
        <a:p>
          <a:endParaRPr lang="ru-RU"/>
        </a:p>
      </dgm:t>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2">
        <dgm:presLayoutVars>
          <dgm:chMax val="1"/>
          <dgm:bulletEnabled val="1"/>
        </dgm:presLayoutVars>
      </dgm:prSet>
      <dgm:spPr/>
      <dgm:t>
        <a:bodyPr/>
        <a:lstStyle/>
        <a:p>
          <a:endParaRPr lang="ru-RU"/>
        </a:p>
      </dgm:t>
    </dgm:pt>
    <dgm:pt modelId="{DD9406C3-FC80-4468-A55B-122D744D43F0}" type="pres">
      <dgm:prSet presAssocID="{90DDC401-903F-495B-A387-FFA8A45891F6}" presName="descendantText" presStyleLbl="alignAccFollowNode1" presStyleIdx="0" presStyleCnt="2" custScaleX="103407" custScaleY="115603">
        <dgm:presLayoutVars>
          <dgm:bulletEnabled val="1"/>
        </dgm:presLayoutVars>
      </dgm:prSet>
      <dgm:spPr/>
      <dgm:t>
        <a:bodyPr/>
        <a:lstStyle/>
        <a:p>
          <a:endParaRPr lang="ru-RU"/>
        </a:p>
      </dgm:t>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2">
        <dgm:presLayoutVars>
          <dgm:chMax val="1"/>
          <dgm:bulletEnabled val="1"/>
        </dgm:presLayoutVars>
      </dgm:prSet>
      <dgm:spPr/>
      <dgm:t>
        <a:bodyPr/>
        <a:lstStyle/>
        <a:p>
          <a:endParaRPr lang="ru-RU"/>
        </a:p>
      </dgm:t>
    </dgm:pt>
    <dgm:pt modelId="{6EB2A58E-CA03-4F76-94B6-D8FE50231963}" type="pres">
      <dgm:prSet presAssocID="{A6685E83-BEEC-49B3-B40A-539E2C0D7A1A}" presName="descendantText" presStyleLbl="alignAccFollowNode1" presStyleIdx="1" presStyleCnt="2" custScaleY="121495">
        <dgm:presLayoutVars>
          <dgm:bulletEnabled val="1"/>
        </dgm:presLayoutVars>
      </dgm:prSet>
      <dgm:spPr/>
      <dgm:t>
        <a:bodyPr/>
        <a:lstStyle/>
        <a:p>
          <a:endParaRPr lang="ru-RU"/>
        </a:p>
      </dgm:t>
    </dgm:pt>
  </dgm:ptLst>
  <dgm:cxnLst>
    <dgm:cxn modelId="{A61A5CD4-1D83-4DAC-859E-32FD7DBDD90D}" srcId="{A6685E83-BEEC-49B3-B40A-539E2C0D7A1A}" destId="{2DE1A49C-F62F-47B4-ACCF-2F4A6E86A796}" srcOrd="2" destOrd="0" parTransId="{0A825BA5-52F3-4276-AD1E-22D4A102F1A8}" sibTransId="{05ABFB69-27F2-4339-93F1-B04B9D07E29C}"/>
    <dgm:cxn modelId="{856E9A7E-4017-407E-A52C-279D0AD20E5A}" type="presOf" srcId="{44B1609F-3D7B-421D-90AC-00E261D948E8}" destId="{6EB2A58E-CA03-4F76-94B6-D8FE50231963}" srcOrd="0" destOrd="1" presId="urn:microsoft.com/office/officeart/2005/8/layout/vList5"/>
    <dgm:cxn modelId="{DDADA830-390B-404F-974E-0781018CCBBA}" type="presOf" srcId="{2DE1A49C-F62F-47B4-ACCF-2F4A6E86A796}" destId="{6EB2A58E-CA03-4F76-94B6-D8FE50231963}" srcOrd="0" destOrd="2" presId="urn:microsoft.com/office/officeart/2005/8/layout/vList5"/>
    <dgm:cxn modelId="{196A6D0A-F0C5-40F9-99CF-6FA5D55006A8}" srcId="{A6685E83-BEEC-49B3-B40A-539E2C0D7A1A}" destId="{44B1609F-3D7B-421D-90AC-00E261D948E8}" srcOrd="1" destOrd="0" parTransId="{B932F1F1-5500-4D73-9BC8-DD9E0A6E0488}" sibTransId="{6DF55DE6-66F0-46F0-85D4-C0EC63B8A568}"/>
    <dgm:cxn modelId="{645A5DAC-A56E-45DD-B29F-A5AA287397A6}" type="presOf" srcId="{F9C64BF8-86FA-47CD-815C-6C9F147752B5}" destId="{DD9406C3-FC80-4468-A55B-122D744D43F0}" srcOrd="0" destOrd="1" presId="urn:microsoft.com/office/officeart/2005/8/layout/vList5"/>
    <dgm:cxn modelId="{C9A28122-61FA-4691-A0AD-317B44FC2002}" type="presOf" srcId="{A6685E83-BEEC-49B3-B40A-539E2C0D7A1A}" destId="{EBD335B5-8308-49CB-9630-99D852747B1F}" srcOrd="0" destOrd="0" presId="urn:microsoft.com/office/officeart/2005/8/layout/vList5"/>
    <dgm:cxn modelId="{1EBBEE4C-B661-4EF9-A7F3-40EAE152E687}" type="presOf" srcId="{E08CEB0C-E37F-4DCA-A8EA-4B2CD3AD7754}" destId="{DD9406C3-FC80-4468-A55B-122D744D43F0}" srcOrd="0" destOrd="0" presId="urn:microsoft.com/office/officeart/2005/8/layout/vList5"/>
    <dgm:cxn modelId="{A92878D1-02E6-43AC-ACF2-DCD50E6061D4}" type="presOf" srcId="{2E15931E-1654-4B73-89B2-8E333D9C42E0}" destId="{D5935282-3C7C-4F88-A1AE-C27DB8591514}" srcOrd="0" destOrd="0" presId="urn:microsoft.com/office/officeart/2005/8/layout/vList5"/>
    <dgm:cxn modelId="{2B4F5E45-4A31-4E63-8CF2-CC637A9B22C5}" type="presOf" srcId="{CBA50553-63FA-4B5A-9888-EDDBA06CA593}" destId="{6EB2A58E-CA03-4F76-94B6-D8FE50231963}" srcOrd="0" destOrd="0" presId="urn:microsoft.com/office/officeart/2005/8/layout/vList5"/>
    <dgm:cxn modelId="{0FBB43E4-563B-4F56-AA48-BF2499E20B16}" srcId="{2E15931E-1654-4B73-89B2-8E333D9C42E0}" destId="{90DDC401-903F-495B-A387-FFA8A45891F6}" srcOrd="0" destOrd="0" parTransId="{C8BB0B8A-C63A-4F83-B8DD-3A7CE259E4EE}" sibTransId="{35E5E878-0907-4014-9CFA-56AEFE6C22E5}"/>
    <dgm:cxn modelId="{DE3A13F2-1802-4609-9B26-25929850B99B}" srcId="{2E15931E-1654-4B73-89B2-8E333D9C42E0}" destId="{A6685E83-BEEC-49B3-B40A-539E2C0D7A1A}" srcOrd="1" destOrd="0" parTransId="{FECC43A3-D59E-4EE1-9557-8FBB90D5B362}" sibTransId="{68BB6C9A-B7F0-43A0-955B-FC8C4D4009BF}"/>
    <dgm:cxn modelId="{438C9D9C-9877-46A3-B487-6069D6AB1D61}" srcId="{90DDC401-903F-495B-A387-FFA8A45891F6}" destId="{F9C64BF8-86FA-47CD-815C-6C9F147752B5}" srcOrd="1" destOrd="0" parTransId="{1684A299-8E23-4D06-BEEF-A68D3A5C3FDF}" sibTransId="{54B22A09-DCD6-4357-B206-D62EEE0A8D72}"/>
    <dgm:cxn modelId="{63343FE8-D3D6-4102-9712-6C1367233F97}" srcId="{A6685E83-BEEC-49B3-B40A-539E2C0D7A1A}" destId="{CBA50553-63FA-4B5A-9888-EDDBA06CA593}" srcOrd="0" destOrd="0" parTransId="{73E2772F-165D-4B56-ACC2-969CBF53B0A8}" sibTransId="{7BFD1607-7356-4D3D-A829-75D002A3A4B0}"/>
    <dgm:cxn modelId="{CC4A5B33-48E7-4580-ABC0-EC63A14F94E0}" srcId="{90DDC401-903F-495B-A387-FFA8A45891F6}" destId="{E08CEB0C-E37F-4DCA-A8EA-4B2CD3AD7754}" srcOrd="0" destOrd="0" parTransId="{FB4BCC77-44E9-4065-8A2F-90CD32DE34E3}" sibTransId="{41FED480-3E2E-47A2-B997-02D527BC8082}"/>
    <dgm:cxn modelId="{0219E8CE-24CB-41B3-BA1A-F53394C2684C}" type="presOf" srcId="{90DDC401-903F-495B-A387-FFA8A45891F6}" destId="{96BE2B31-D87C-43E1-BE64-4C27B13F4AA4}" srcOrd="0" destOrd="0" presId="urn:microsoft.com/office/officeart/2005/8/layout/vList5"/>
    <dgm:cxn modelId="{3778C823-98F3-4D71-BB0D-D068FA810362}" type="presParOf" srcId="{D5935282-3C7C-4F88-A1AE-C27DB8591514}" destId="{E61486FD-113E-4C87-8ADF-B1A8E2A84801}" srcOrd="0" destOrd="0" presId="urn:microsoft.com/office/officeart/2005/8/layout/vList5"/>
    <dgm:cxn modelId="{EEB0BB58-03F2-478E-AC7B-A851DD2C1D73}" type="presParOf" srcId="{E61486FD-113E-4C87-8ADF-B1A8E2A84801}" destId="{96BE2B31-D87C-43E1-BE64-4C27B13F4AA4}" srcOrd="0" destOrd="0" presId="urn:microsoft.com/office/officeart/2005/8/layout/vList5"/>
    <dgm:cxn modelId="{4F054DE5-7875-4852-91DF-32A77140D902}" type="presParOf" srcId="{E61486FD-113E-4C87-8ADF-B1A8E2A84801}" destId="{DD9406C3-FC80-4468-A55B-122D744D43F0}" srcOrd="1" destOrd="0" presId="urn:microsoft.com/office/officeart/2005/8/layout/vList5"/>
    <dgm:cxn modelId="{EF52F6FC-9DD8-42F9-A4B4-E62193F2C36D}" type="presParOf" srcId="{D5935282-3C7C-4F88-A1AE-C27DB8591514}" destId="{F1941F29-E51C-4282-956D-50CFAFAEB9B8}" srcOrd="1" destOrd="0" presId="urn:microsoft.com/office/officeart/2005/8/layout/vList5"/>
    <dgm:cxn modelId="{A64FEC1E-A32C-4334-B371-D4CFF8E33F07}" type="presParOf" srcId="{D5935282-3C7C-4F88-A1AE-C27DB8591514}" destId="{B589D1EC-5156-4FB2-BB1C-8E1290A868B9}" srcOrd="2" destOrd="0" presId="urn:microsoft.com/office/officeart/2005/8/layout/vList5"/>
    <dgm:cxn modelId="{48C4BA9B-ABFE-4126-B827-2D6451876471}" type="presParOf" srcId="{B589D1EC-5156-4FB2-BB1C-8E1290A868B9}" destId="{EBD335B5-8308-49CB-9630-99D852747B1F}" srcOrd="0" destOrd="0" presId="urn:microsoft.com/office/officeart/2005/8/layout/vList5"/>
    <dgm:cxn modelId="{ADA24923-093A-4500-B576-FBC712E8B551}" type="presParOf" srcId="{B589D1EC-5156-4FB2-BB1C-8E1290A868B9}" destId="{6EB2A58E-CA03-4F76-94B6-D8FE5023196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3#3" qsCatId="simple" csTypeId="urn:microsoft.com/office/officeart/2005/8/colors/accent4_2#3" csCatId="accent1" phldr="1"/>
      <dgm:spPr/>
      <dgm:t>
        <a:bodyPr/>
        <a:lstStyle/>
        <a:p>
          <a:endParaRPr lang="zh-CN" altLang="en-US"/>
        </a:p>
      </dgm:t>
    </dgm:pt>
    <dgm:pt modelId="{90DDC401-903F-495B-A387-FFA8A45891F6}">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3400" b="1">
              <a:latin typeface="Times New Roman" panose="02020603050405020304" charset="0"/>
              <a:cs typeface="Times New Roman" panose="02020603050405020304" charset="0"/>
            </a:rPr>
            <a:t>Чувство успеха, чувствительность к поощрениям</a:t>
          </a:r>
        </a:p>
      </dgm:t>
    </dgm:pt>
    <dgm:pt modelId="{C8BB0B8A-C63A-4F83-B8DD-3A7CE259E4EE}" type="parTrans" cxnId="{3FFA8CDD-164A-44BF-B28D-452CE7A19952}">
      <dgm:prSet/>
      <dgm:spPr/>
      <dgm:t>
        <a:bodyPr/>
        <a:lstStyle/>
        <a:p>
          <a:endParaRPr lang="zh-CN" altLang="en-US"/>
        </a:p>
      </dgm:t>
    </dgm:pt>
    <dgm:pt modelId="{35E5E878-0907-4014-9CFA-56AEFE6C22E5}" type="sibTrans" cxnId="{3FFA8CDD-164A-44BF-B28D-452CE7A19952}">
      <dgm:prSet/>
      <dgm:spPr/>
      <dgm:t>
        <a:bodyPr/>
        <a:lstStyle/>
        <a:p>
          <a:endParaRPr lang="zh-CN" altLang="en-US"/>
        </a:p>
      </dgm:t>
    </dgm:pt>
    <dgm:pt modelId="{E08CEB0C-E37F-4DCA-A8EA-4B2CD3AD7754}">
      <dgm:prSet phldrT="[Текст]"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en-US" sz="2800" noProof="0" dirty="0">
              <a:ln>
                <a:noFill/>
              </a:ln>
              <a:solidFill>
                <a:prstClr val="black"/>
              </a:solidFill>
              <a:effectLst/>
              <a:uLnTx/>
              <a:uFillTx/>
              <a:latin typeface="Times New Roman" panose="02020603050405020304" charset="0"/>
              <a:cs typeface="Times New Roman" panose="02020603050405020304" charset="0"/>
              <a:sym typeface="+mn-ea"/>
            </a:rPr>
            <a:t>на занятиях использовать элементы игры и </a:t>
          </a:r>
          <a:r>
            <a:rPr lang="ru-RU" altLang="en-US" sz="2800" b="1" noProof="0" dirty="0">
              <a:ln>
                <a:noFill/>
              </a:ln>
              <a:solidFill>
                <a:prstClr val="black"/>
              </a:solidFill>
              <a:effectLst/>
              <a:uLnTx/>
              <a:uFillTx/>
              <a:latin typeface="Times New Roman" panose="02020603050405020304" charset="0"/>
              <a:cs typeface="Times New Roman" panose="02020603050405020304" charset="0"/>
              <a:sym typeface="+mn-ea"/>
            </a:rPr>
            <a:t>соревнования</a:t>
          </a:r>
          <a:endParaRPr lang="zh-CN" altLang="en-US" sz="2800" dirty="0">
            <a:latin typeface="Times New Roman" panose="02020603050405020304" charset="0"/>
            <a:cs typeface="Times New Roman" panose="02020603050405020304" charset="0"/>
          </a:endParaRPr>
        </a:p>
      </dgm:t>
    </dgm:pt>
    <dgm:pt modelId="{FB4BCC77-44E9-4065-8A2F-90CD32DE34E3}" type="parTrans" cxnId="{5D858FD8-1C51-4E38-9F6F-070FC981EB0C}">
      <dgm:prSet/>
      <dgm:spPr/>
      <dgm:t>
        <a:bodyPr/>
        <a:lstStyle/>
        <a:p>
          <a:endParaRPr lang="zh-CN" altLang="en-US"/>
        </a:p>
      </dgm:t>
    </dgm:pt>
    <dgm:pt modelId="{41FED480-3E2E-47A2-B997-02D527BC8082}" type="sibTrans" cxnId="{5D858FD8-1C51-4E38-9F6F-070FC981EB0C}">
      <dgm:prSet/>
      <dgm:spPr/>
      <dgm:t>
        <a:bodyPr/>
        <a:lstStyle/>
        <a:p>
          <a:endParaRPr lang="zh-CN" altLang="en-US"/>
        </a:p>
      </dgm:t>
    </dgm:pt>
    <dgm:pt modelId="{9ECC3CB6-3A0B-4482-8C15-715546B2DF5D}">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sz="2800" dirty="0">
              <a:latin typeface="Times New Roman" panose="02020603050405020304" charset="0"/>
              <a:cs typeface="Times New Roman" panose="02020603050405020304" charset="0"/>
              <a:sym typeface="+mn-ea"/>
            </a:rPr>
            <a:t>замечать и поощрять </a:t>
          </a:r>
          <a:r>
            <a:rPr lang="ru-RU" sz="2800" b="1" dirty="0">
              <a:latin typeface="Times New Roman" panose="02020603050405020304" charset="0"/>
              <a:cs typeface="Times New Roman" panose="02020603050405020304" charset="0"/>
              <a:sym typeface="+mn-ea"/>
            </a:rPr>
            <a:t>успехи и позитивные</a:t>
          </a:r>
          <a:r>
            <a:rPr lang="ru-RU" sz="2800" dirty="0">
              <a:latin typeface="Times New Roman" panose="02020603050405020304" charset="0"/>
              <a:cs typeface="Times New Roman" panose="02020603050405020304" charset="0"/>
              <a:sym typeface="+mn-ea"/>
            </a:rPr>
            <a:t> постуки ребенка, хвалите чаще</a:t>
          </a:r>
        </a:p>
      </dgm:t>
    </dgm:pt>
    <dgm:pt modelId="{FDCA0447-8471-4ACC-85FF-21078B5EEA4D}" type="parTrans" cxnId="{C29ACDA8-ECAE-4647-8D0E-3CC1904BEB0B}">
      <dgm:prSet/>
      <dgm:spPr/>
    </dgm:pt>
    <dgm:pt modelId="{B5C8737E-4C14-4F44-8B6A-412A18621C31}" type="sibTrans" cxnId="{C29ACDA8-ECAE-4647-8D0E-3CC1904BEB0B}">
      <dgm:prSet/>
      <dgm:spPr/>
    </dgm:pt>
    <dgm:pt modelId="{A806E20B-27CA-45DB-B70E-7272488D30CF}">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sz="2800" dirty="0">
              <a:latin typeface="Times New Roman" panose="02020603050405020304" charset="0"/>
              <a:cs typeface="Times New Roman" panose="02020603050405020304" charset="0"/>
              <a:sym typeface="+mn-ea"/>
            </a:rPr>
            <a:t>создавать ситуацию успеха</a:t>
          </a:r>
        </a:p>
      </dgm:t>
    </dgm:pt>
    <dgm:pt modelId="{61EF6218-D707-4FE8-9F69-B45B010F21FF}" type="parTrans" cxnId="{4D0CA165-6E13-40AA-B590-ADFA62F009FA}">
      <dgm:prSet/>
      <dgm:spPr/>
    </dgm:pt>
    <dgm:pt modelId="{98E0DDB2-4248-4799-8424-35E8BC48DD51}" type="sibTrans" cxnId="{4D0CA165-6E13-40AA-B590-ADFA62F009FA}">
      <dgm:prSet/>
      <dgm:spPr/>
    </dgm:pt>
    <dgm:pt modelId="{A6685E83-BEEC-49B3-B40A-539E2C0D7A1A}">
      <dgm:prSet phldrT="[Текст]"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ru-RU" altLang="zh-CN" sz="3600" b="1">
              <a:latin typeface="Times New Roman" panose="02020603050405020304" charset="0"/>
              <a:cs typeface="Times New Roman" panose="02020603050405020304" charset="0"/>
            </a:rPr>
            <a:t>Овладение различными стратегиями поведения</a:t>
          </a:r>
        </a:p>
      </dgm:t>
    </dgm:pt>
    <dgm:pt modelId="{FECC43A3-D59E-4EE1-9557-8FBB90D5B362}" type="parTrans" cxnId="{D7835F37-8B23-41CB-808D-0426445AEB46}">
      <dgm:prSet/>
      <dgm:spPr/>
      <dgm:t>
        <a:bodyPr/>
        <a:lstStyle/>
        <a:p>
          <a:endParaRPr lang="zh-CN" altLang="en-US"/>
        </a:p>
      </dgm:t>
    </dgm:pt>
    <dgm:pt modelId="{68BB6C9A-B7F0-43A0-955B-FC8C4D4009BF}" type="sibTrans" cxnId="{D7835F37-8B23-41CB-808D-0426445AEB46}">
      <dgm:prSet/>
      <dgm:spPr/>
      <dgm:t>
        <a:bodyPr/>
        <a:lstStyle/>
        <a:p>
          <a:endParaRPr lang="zh-CN" altLang="en-US"/>
        </a:p>
      </dgm:t>
    </dgm:pt>
    <dgm:pt modelId="{CBA50553-63FA-4B5A-9888-EDDBA06CA593}">
      <dgm:prSet phldrT="[Текст]"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zh-CN" sz="3200">
              <a:latin typeface="Times New Roman" panose="02020603050405020304" charset="0"/>
              <a:cs typeface="Times New Roman" panose="02020603050405020304" charset="0"/>
            </a:rPr>
            <a:t>предоставлять возможность выбора</a:t>
          </a:r>
        </a:p>
      </dgm:t>
    </dgm:pt>
    <dgm:pt modelId="{73E2772F-165D-4B56-ACC2-969CBF53B0A8}" type="parTrans" cxnId="{173140B1-83C7-490A-BFFE-919864D03B7A}">
      <dgm:prSet/>
      <dgm:spPr/>
      <dgm:t>
        <a:bodyPr/>
        <a:lstStyle/>
        <a:p>
          <a:endParaRPr lang="zh-CN" altLang="en-US"/>
        </a:p>
      </dgm:t>
    </dgm:pt>
    <dgm:pt modelId="{7BFD1607-7356-4D3D-A829-75D002A3A4B0}" type="sibTrans" cxnId="{173140B1-83C7-490A-BFFE-919864D03B7A}">
      <dgm:prSet/>
      <dgm:spPr/>
      <dgm:t>
        <a:bodyPr/>
        <a:lstStyle/>
        <a:p>
          <a:endParaRPr lang="zh-CN" altLang="en-US"/>
        </a:p>
      </dgm:t>
    </dgm:pt>
    <dgm:pt modelId="{48DD2C16-8761-4721-95A3-90A209854CCC}">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ru-RU" altLang="zh-CN" sz="3200">
              <a:latin typeface="Times New Roman" panose="02020603050405020304" charset="0"/>
              <a:cs typeface="Times New Roman" panose="02020603050405020304" charset="0"/>
            </a:rPr>
            <a:t>предоставлять возможность активности ребенку</a:t>
          </a:r>
        </a:p>
      </dgm:t>
    </dgm:pt>
    <dgm:pt modelId="{31BCAF4E-E221-4F94-8AC0-847C1B3F7983}" type="parTrans" cxnId="{E5AB728B-0435-464E-988E-FC6E111756B7}">
      <dgm:prSet/>
      <dgm:spPr/>
    </dgm:pt>
    <dgm:pt modelId="{636A9D88-3EAC-4B37-B4A5-AD6026E71CAD}" type="sibTrans" cxnId="{E5AB728B-0435-464E-988E-FC6E111756B7}">
      <dgm:prSet/>
      <dgm:spPr/>
    </dgm:pt>
    <dgm:pt modelId="{D5935282-3C7C-4F88-A1AE-C27DB8591514}" type="pres">
      <dgm:prSet presAssocID="{2E15931E-1654-4B73-89B2-8E333D9C42E0}" presName="Name0" presStyleCnt="0">
        <dgm:presLayoutVars>
          <dgm:dir/>
          <dgm:animLvl val="lvl"/>
          <dgm:resizeHandles val="exact"/>
        </dgm:presLayoutVars>
      </dgm:prSet>
      <dgm:spPr/>
      <dgm:t>
        <a:bodyPr/>
        <a:lstStyle/>
        <a:p>
          <a:endParaRPr lang="ru-RU"/>
        </a:p>
      </dgm:t>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2">
        <dgm:presLayoutVars>
          <dgm:chMax val="1"/>
          <dgm:bulletEnabled val="1"/>
        </dgm:presLayoutVars>
      </dgm:prSet>
      <dgm:spPr/>
      <dgm:t>
        <a:bodyPr/>
        <a:lstStyle/>
        <a:p>
          <a:endParaRPr lang="ru-RU"/>
        </a:p>
      </dgm:t>
    </dgm:pt>
    <dgm:pt modelId="{DD9406C3-FC80-4468-A55B-122D744D43F0}" type="pres">
      <dgm:prSet presAssocID="{90DDC401-903F-495B-A387-FFA8A45891F6}" presName="descendantText" presStyleLbl="alignAccFollowNode1" presStyleIdx="0" presStyleCnt="2" custScaleY="123992">
        <dgm:presLayoutVars>
          <dgm:bulletEnabled val="1"/>
        </dgm:presLayoutVars>
      </dgm:prSet>
      <dgm:spPr/>
      <dgm:t>
        <a:bodyPr/>
        <a:lstStyle/>
        <a:p>
          <a:endParaRPr lang="ru-RU"/>
        </a:p>
      </dgm:t>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2">
        <dgm:presLayoutVars>
          <dgm:chMax val="1"/>
          <dgm:bulletEnabled val="1"/>
        </dgm:presLayoutVars>
      </dgm:prSet>
      <dgm:spPr/>
      <dgm:t>
        <a:bodyPr/>
        <a:lstStyle/>
        <a:p>
          <a:endParaRPr lang="ru-RU"/>
        </a:p>
      </dgm:t>
    </dgm:pt>
    <dgm:pt modelId="{6EB2A58E-CA03-4F76-94B6-D8FE50231963}" type="pres">
      <dgm:prSet presAssocID="{A6685E83-BEEC-49B3-B40A-539E2C0D7A1A}" presName="descendantText" presStyleLbl="alignAccFollowNode1" presStyleIdx="1" presStyleCnt="2">
        <dgm:presLayoutVars>
          <dgm:bulletEnabled val="1"/>
        </dgm:presLayoutVars>
      </dgm:prSet>
      <dgm:spPr/>
      <dgm:t>
        <a:bodyPr/>
        <a:lstStyle/>
        <a:p>
          <a:endParaRPr lang="ru-RU"/>
        </a:p>
      </dgm:t>
    </dgm:pt>
  </dgm:ptLst>
  <dgm:cxnLst>
    <dgm:cxn modelId="{3F656A61-7CCB-4EF7-BDC4-BE62E0B1DDF7}" type="presOf" srcId="{CBA50553-63FA-4B5A-9888-EDDBA06CA593}" destId="{6EB2A58E-CA03-4F76-94B6-D8FE50231963}" srcOrd="0" destOrd="0" presId="urn:microsoft.com/office/officeart/2005/8/layout/vList5"/>
    <dgm:cxn modelId="{D7835F37-8B23-41CB-808D-0426445AEB46}" srcId="{2E15931E-1654-4B73-89B2-8E333D9C42E0}" destId="{A6685E83-BEEC-49B3-B40A-539E2C0D7A1A}" srcOrd="1" destOrd="0" parTransId="{FECC43A3-D59E-4EE1-9557-8FBB90D5B362}" sibTransId="{68BB6C9A-B7F0-43A0-955B-FC8C4D4009BF}"/>
    <dgm:cxn modelId="{3FFA8CDD-164A-44BF-B28D-452CE7A19952}" srcId="{2E15931E-1654-4B73-89B2-8E333D9C42E0}" destId="{90DDC401-903F-495B-A387-FFA8A45891F6}" srcOrd="0" destOrd="0" parTransId="{C8BB0B8A-C63A-4F83-B8DD-3A7CE259E4EE}" sibTransId="{35E5E878-0907-4014-9CFA-56AEFE6C22E5}"/>
    <dgm:cxn modelId="{6F5F04B3-0346-43D0-9CFA-EB6D4E20137A}" type="presOf" srcId="{48DD2C16-8761-4721-95A3-90A209854CCC}" destId="{6EB2A58E-CA03-4F76-94B6-D8FE50231963}" srcOrd="0" destOrd="1" presId="urn:microsoft.com/office/officeart/2005/8/layout/vList5"/>
    <dgm:cxn modelId="{4193D414-2FB5-48E4-8D4D-6899349A28FC}" type="presOf" srcId="{90DDC401-903F-495B-A387-FFA8A45891F6}" destId="{96BE2B31-D87C-43E1-BE64-4C27B13F4AA4}" srcOrd="0" destOrd="0" presId="urn:microsoft.com/office/officeart/2005/8/layout/vList5"/>
    <dgm:cxn modelId="{E5AB728B-0435-464E-988E-FC6E111756B7}" srcId="{A6685E83-BEEC-49B3-B40A-539E2C0D7A1A}" destId="{48DD2C16-8761-4721-95A3-90A209854CCC}" srcOrd="1" destOrd="0" parTransId="{31BCAF4E-E221-4F94-8AC0-847C1B3F7983}" sibTransId="{636A9D88-3EAC-4B37-B4A5-AD6026E71CAD}"/>
    <dgm:cxn modelId="{91654253-9D31-4139-99B4-97789D6187B6}" type="presOf" srcId="{2E15931E-1654-4B73-89B2-8E333D9C42E0}" destId="{D5935282-3C7C-4F88-A1AE-C27DB8591514}" srcOrd="0" destOrd="0" presId="urn:microsoft.com/office/officeart/2005/8/layout/vList5"/>
    <dgm:cxn modelId="{32316BD8-E63B-4CDF-9ECF-76EE49D5C24D}" type="presOf" srcId="{E08CEB0C-E37F-4DCA-A8EA-4B2CD3AD7754}" destId="{DD9406C3-FC80-4468-A55B-122D744D43F0}" srcOrd="0" destOrd="0" presId="urn:microsoft.com/office/officeart/2005/8/layout/vList5"/>
    <dgm:cxn modelId="{173140B1-83C7-490A-BFFE-919864D03B7A}" srcId="{A6685E83-BEEC-49B3-B40A-539E2C0D7A1A}" destId="{CBA50553-63FA-4B5A-9888-EDDBA06CA593}" srcOrd="0" destOrd="0" parTransId="{73E2772F-165D-4B56-ACC2-969CBF53B0A8}" sibTransId="{7BFD1607-7356-4D3D-A829-75D002A3A4B0}"/>
    <dgm:cxn modelId="{5D858FD8-1C51-4E38-9F6F-070FC981EB0C}" srcId="{90DDC401-903F-495B-A387-FFA8A45891F6}" destId="{E08CEB0C-E37F-4DCA-A8EA-4B2CD3AD7754}" srcOrd="0" destOrd="0" parTransId="{FB4BCC77-44E9-4065-8A2F-90CD32DE34E3}" sibTransId="{41FED480-3E2E-47A2-B997-02D527BC8082}"/>
    <dgm:cxn modelId="{A3505DF6-DD18-4C06-A8DB-49E61CEBD253}" type="presOf" srcId="{9ECC3CB6-3A0B-4482-8C15-715546B2DF5D}" destId="{DD9406C3-FC80-4468-A55B-122D744D43F0}" srcOrd="0" destOrd="1" presId="urn:microsoft.com/office/officeart/2005/8/layout/vList5"/>
    <dgm:cxn modelId="{C29ACDA8-ECAE-4647-8D0E-3CC1904BEB0B}" srcId="{90DDC401-903F-495B-A387-FFA8A45891F6}" destId="{9ECC3CB6-3A0B-4482-8C15-715546B2DF5D}" srcOrd="1" destOrd="0" parTransId="{FDCA0447-8471-4ACC-85FF-21078B5EEA4D}" sibTransId="{B5C8737E-4C14-4F44-8B6A-412A18621C31}"/>
    <dgm:cxn modelId="{4D0CA165-6E13-40AA-B590-ADFA62F009FA}" srcId="{90DDC401-903F-495B-A387-FFA8A45891F6}" destId="{A806E20B-27CA-45DB-B70E-7272488D30CF}" srcOrd="2" destOrd="0" parTransId="{61EF6218-D707-4FE8-9F69-B45B010F21FF}" sibTransId="{98E0DDB2-4248-4799-8424-35E8BC48DD51}"/>
    <dgm:cxn modelId="{38AF152D-DC79-4C8F-B1AF-5CF596077C4C}" type="presOf" srcId="{A6685E83-BEEC-49B3-B40A-539E2C0D7A1A}" destId="{EBD335B5-8308-49CB-9630-99D852747B1F}" srcOrd="0" destOrd="0" presId="urn:microsoft.com/office/officeart/2005/8/layout/vList5"/>
    <dgm:cxn modelId="{C7F56C8B-CB8D-432D-90A8-5108E7DA9947}" type="presOf" srcId="{A806E20B-27CA-45DB-B70E-7272488D30CF}" destId="{DD9406C3-FC80-4468-A55B-122D744D43F0}" srcOrd="0" destOrd="2" presId="urn:microsoft.com/office/officeart/2005/8/layout/vList5"/>
    <dgm:cxn modelId="{62B28B3E-517C-4BDA-99CB-C9232F6CD778}" type="presParOf" srcId="{D5935282-3C7C-4F88-A1AE-C27DB8591514}" destId="{E61486FD-113E-4C87-8ADF-B1A8E2A84801}" srcOrd="0" destOrd="0" presId="urn:microsoft.com/office/officeart/2005/8/layout/vList5"/>
    <dgm:cxn modelId="{3F052A4C-7396-4CA9-A1E8-20E9FDDB7AA5}" type="presParOf" srcId="{E61486FD-113E-4C87-8ADF-B1A8E2A84801}" destId="{96BE2B31-D87C-43E1-BE64-4C27B13F4AA4}" srcOrd="0" destOrd="0" presId="urn:microsoft.com/office/officeart/2005/8/layout/vList5"/>
    <dgm:cxn modelId="{617FA3A7-98C3-40CC-9233-E5C6746697B3}" type="presParOf" srcId="{E61486FD-113E-4C87-8ADF-B1A8E2A84801}" destId="{DD9406C3-FC80-4468-A55B-122D744D43F0}" srcOrd="1" destOrd="0" presId="urn:microsoft.com/office/officeart/2005/8/layout/vList5"/>
    <dgm:cxn modelId="{45C3FC2C-3A35-4113-AB4E-6A0ECB3FC29B}" type="presParOf" srcId="{D5935282-3C7C-4F88-A1AE-C27DB8591514}" destId="{F1941F29-E51C-4282-956D-50CFAFAEB9B8}" srcOrd="1" destOrd="0" presId="urn:microsoft.com/office/officeart/2005/8/layout/vList5"/>
    <dgm:cxn modelId="{831CEAEF-8FA7-49AD-82A3-EF57DB105173}" type="presParOf" srcId="{D5935282-3C7C-4F88-A1AE-C27DB8591514}" destId="{B589D1EC-5156-4FB2-BB1C-8E1290A868B9}" srcOrd="2" destOrd="0" presId="urn:microsoft.com/office/officeart/2005/8/layout/vList5"/>
    <dgm:cxn modelId="{0C9663D4-06D7-4AB0-96C9-6C86202BE582}" type="presParOf" srcId="{B589D1EC-5156-4FB2-BB1C-8E1290A868B9}" destId="{EBD335B5-8308-49CB-9630-99D852747B1F}" srcOrd="0" destOrd="0" presId="urn:microsoft.com/office/officeart/2005/8/layout/vList5"/>
    <dgm:cxn modelId="{E6FCF675-E7A9-4ADD-9445-C39BEA9DCCA6}" type="presParOf" srcId="{B589D1EC-5156-4FB2-BB1C-8E1290A868B9}" destId="{6EB2A58E-CA03-4F76-94B6-D8FE5023196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6601848" y="-2366095"/>
          <a:ext cx="2151111" cy="7225792"/>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55750">
            <a:lnSpc>
              <a:spcPct val="100000"/>
            </a:lnSpc>
            <a:spcBef>
              <a:spcPct val="0"/>
            </a:spcBef>
            <a:spcAft>
              <a:spcPct val="15000"/>
            </a:spcAft>
            <a:buChar char="••"/>
          </a:pPr>
          <a:r>
            <a:rPr lang="ru-RU" altLang="zh-CN" sz="3500" kern="1200" dirty="0">
              <a:latin typeface="Times New Roman" panose="02020603050405020304" charset="0"/>
              <a:cs typeface="Times New Roman" panose="02020603050405020304" charset="0"/>
            </a:rPr>
            <a:t>использовать </a:t>
          </a:r>
          <a:r>
            <a:rPr lang="ru-RU" altLang="zh-CN" sz="3500" kern="1200" dirty="0" err="1">
              <a:latin typeface="Times New Roman" panose="02020603050405020304" charset="0"/>
              <a:cs typeface="Times New Roman" panose="02020603050405020304" charset="0"/>
            </a:rPr>
            <a:t>физминутки</a:t>
          </a:r>
          <a:endParaRPr lang="zh-CN" altLang="en-US" sz="3500" kern="1200" dirty="0">
            <a:latin typeface="Times New Roman" panose="02020603050405020304" charset="0"/>
            <a:cs typeface="Times New Roman" panose="02020603050405020304" charset="0"/>
          </a:endParaRPr>
        </a:p>
        <a:p>
          <a:pPr marL="285750" lvl="1" indent="-285750" algn="l" defTabSz="1555750">
            <a:lnSpc>
              <a:spcPct val="100000"/>
            </a:lnSpc>
            <a:spcBef>
              <a:spcPct val="0"/>
            </a:spcBef>
            <a:spcAft>
              <a:spcPct val="15000"/>
            </a:spcAft>
            <a:buChar char="••"/>
          </a:pPr>
          <a:r>
            <a:rPr lang="ru-RU" altLang="en-US" sz="3500" kern="1200" dirty="0">
              <a:latin typeface="Times New Roman" panose="02020603050405020304" charset="0"/>
              <a:cs typeface="Times New Roman" panose="02020603050405020304" charset="0"/>
              <a:sym typeface="+mn-ea"/>
            </a:rPr>
            <a:t>направлять энергию  ребенка в нужное русло</a:t>
          </a:r>
          <a:endParaRPr lang="zh-CN" altLang="en-US" sz="3500" kern="1200" dirty="0">
            <a:latin typeface="Times New Roman" panose="02020603050405020304" charset="0"/>
            <a:cs typeface="Times New Roman" panose="02020603050405020304" charset="0"/>
          </a:endParaRPr>
        </a:p>
      </dsp:txBody>
      <dsp:txXfrm rot="-5400000">
        <a:off x="4064508" y="276254"/>
        <a:ext cx="7120783" cy="1941093"/>
      </dsp:txXfrm>
    </dsp:sp>
    <dsp:sp modelId="{96BE2B31-D87C-43E1-BE64-4C27B13F4AA4}">
      <dsp:nvSpPr>
        <dsp:cNvPr id="0" name=""/>
        <dsp:cNvSpPr/>
      </dsp:nvSpPr>
      <dsp:spPr>
        <a:xfrm>
          <a:off x="0" y="62"/>
          <a:ext cx="4064508" cy="249347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100000"/>
            </a:lnSpc>
            <a:spcBef>
              <a:spcPct val="0"/>
            </a:spcBef>
            <a:spcAft>
              <a:spcPct val="35000"/>
            </a:spcAft>
          </a:pPr>
          <a:r>
            <a:rPr lang="ru-RU" altLang="zh-CN" sz="4400" b="1" kern="1200">
              <a:latin typeface="Times New Roman" panose="02020603050405020304" charset="0"/>
              <a:cs typeface="Times New Roman" panose="02020603050405020304" charset="0"/>
            </a:rPr>
            <a:t>Потребность в движении</a:t>
          </a:r>
        </a:p>
      </dsp:txBody>
      <dsp:txXfrm>
        <a:off x="121721" y="121783"/>
        <a:ext cx="3821066" cy="2250033"/>
      </dsp:txXfrm>
    </dsp:sp>
    <dsp:sp modelId="{6EB2A58E-CA03-4F76-94B6-D8FE50231963}">
      <dsp:nvSpPr>
        <dsp:cNvPr id="0" name=""/>
        <dsp:cNvSpPr/>
      </dsp:nvSpPr>
      <dsp:spPr>
        <a:xfrm rot="5400000">
          <a:off x="6542902" y="252053"/>
          <a:ext cx="2269003" cy="7225792"/>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55750">
            <a:lnSpc>
              <a:spcPct val="100000"/>
            </a:lnSpc>
            <a:spcBef>
              <a:spcPct val="0"/>
            </a:spcBef>
            <a:spcAft>
              <a:spcPct val="15000"/>
            </a:spcAft>
            <a:buChar char="••"/>
          </a:pPr>
          <a:r>
            <a:rPr lang="ru-RU" altLang="zh-CN" sz="3500" kern="1200" dirty="0">
              <a:latin typeface="Times New Roman" panose="02020603050405020304" charset="0"/>
              <a:cs typeface="Times New Roman" panose="02020603050405020304" charset="0"/>
            </a:rPr>
            <a:t>разбивать большие задания на маленькие части, этапы</a:t>
          </a:r>
          <a:endParaRPr lang="zh-CN" altLang="en-US" sz="3500" kern="1200" dirty="0">
            <a:latin typeface="Times New Roman" panose="02020603050405020304" charset="0"/>
            <a:cs typeface="Times New Roman" panose="02020603050405020304" charset="0"/>
          </a:endParaRPr>
        </a:p>
        <a:p>
          <a:pPr marL="285750" lvl="1" indent="-285750" algn="l" defTabSz="1555750">
            <a:lnSpc>
              <a:spcPct val="100000"/>
            </a:lnSpc>
            <a:spcBef>
              <a:spcPct val="0"/>
            </a:spcBef>
            <a:spcAft>
              <a:spcPct val="15000"/>
            </a:spcAft>
            <a:buChar char="••"/>
          </a:pPr>
          <a:r>
            <a:rPr lang="ru-RU" altLang="zh-CN" sz="3500" kern="1200" dirty="0">
              <a:latin typeface="Times New Roman" panose="02020603050405020304" charset="0"/>
              <a:cs typeface="Times New Roman" panose="02020603050405020304" charset="0"/>
            </a:rPr>
            <a:t>проверять ребенка на каждом этапе</a:t>
          </a:r>
        </a:p>
      </dsp:txBody>
      <dsp:txXfrm rot="-5400000">
        <a:off x="4064508" y="2841211"/>
        <a:ext cx="7115028" cy="2047475"/>
      </dsp:txXfrm>
    </dsp:sp>
    <dsp:sp modelId="{EBD335B5-8308-49CB-9630-99D852747B1F}">
      <dsp:nvSpPr>
        <dsp:cNvPr id="0" name=""/>
        <dsp:cNvSpPr/>
      </dsp:nvSpPr>
      <dsp:spPr>
        <a:xfrm>
          <a:off x="0" y="2618211"/>
          <a:ext cx="4064508" cy="249347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100000"/>
            </a:lnSpc>
            <a:spcBef>
              <a:spcPct val="0"/>
            </a:spcBef>
            <a:spcAft>
              <a:spcPct val="35000"/>
            </a:spcAft>
          </a:pPr>
          <a:r>
            <a:rPr lang="ru-RU" altLang="zh-CN" sz="4400" b="1" kern="1200">
              <a:latin typeface="Times New Roman" panose="02020603050405020304" charset="0"/>
              <a:cs typeface="Times New Roman" panose="02020603050405020304" charset="0"/>
            </a:rPr>
            <a:t>Особенности внимания</a:t>
          </a:r>
        </a:p>
      </dsp:txBody>
      <dsp:txXfrm>
        <a:off x="121721" y="2739932"/>
        <a:ext cx="3821066" cy="2250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6632150" y="-2481757"/>
          <a:ext cx="2306312" cy="745742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100000"/>
            </a:lnSpc>
            <a:spcBef>
              <a:spcPct val="0"/>
            </a:spcBef>
            <a:spcAft>
              <a:spcPct val="15000"/>
            </a:spcAft>
            <a:buChar char="••"/>
          </a:pPr>
          <a:r>
            <a:rPr lang="ru-RU" altLang="en-US" sz="3000" kern="1200" noProof="0" dirty="0">
              <a:ln>
                <a:noFill/>
              </a:ln>
              <a:solidFill>
                <a:prstClr val="black"/>
              </a:solidFill>
              <a:effectLst/>
              <a:uLnTx/>
              <a:uFillTx/>
              <a:latin typeface="Times New Roman" panose="02020603050405020304" charset="0"/>
              <a:cs typeface="Times New Roman" panose="02020603050405020304" charset="0"/>
              <a:sym typeface="+mn-ea"/>
            </a:rPr>
            <a:t>что бы </a:t>
          </a:r>
          <a:r>
            <a:rPr lang="ru-RU" altLang="en-US" sz="3000" b="1" kern="1200" noProof="0" dirty="0">
              <a:ln>
                <a:noFill/>
              </a:ln>
              <a:solidFill>
                <a:prstClr val="black"/>
              </a:solidFill>
              <a:effectLst/>
              <a:uLnTx/>
              <a:uFillTx/>
              <a:latin typeface="Times New Roman" panose="02020603050405020304" charset="0"/>
              <a:cs typeface="Times New Roman" panose="02020603050405020304" charset="0"/>
              <a:sym typeface="+mn-ea"/>
            </a:rPr>
            <a:t>успокоить ребенка</a:t>
          </a:r>
          <a:r>
            <a:rPr lang="ru-RU" altLang="en-US" sz="3000" kern="1200" noProof="0" dirty="0">
              <a:ln>
                <a:noFill/>
              </a:ln>
              <a:solidFill>
                <a:prstClr val="black"/>
              </a:solidFill>
              <a:effectLst/>
              <a:uLnTx/>
              <a:uFillTx/>
              <a:latin typeface="Times New Roman" panose="02020603050405020304" charset="0"/>
              <a:cs typeface="Times New Roman" panose="02020603050405020304" charset="0"/>
              <a:sym typeface="+mn-ea"/>
            </a:rPr>
            <a:t>, полезно взять его за руку, обнять, погладить по голове и тд.</a:t>
          </a:r>
          <a:endParaRPr lang="zh-CN" altLang="en-US" sz="3000" kern="1200" dirty="0">
            <a:latin typeface="Times New Roman" panose="02020603050405020304" charset="0"/>
            <a:cs typeface="Times New Roman" panose="02020603050405020304" charset="0"/>
          </a:endParaRPr>
        </a:p>
        <a:p>
          <a:pPr marL="285750" lvl="1" indent="-285750" algn="l" defTabSz="1333500">
            <a:lnSpc>
              <a:spcPct val="100000"/>
            </a:lnSpc>
            <a:spcBef>
              <a:spcPct val="0"/>
            </a:spcBef>
            <a:spcAft>
              <a:spcPct val="15000"/>
            </a:spcAft>
            <a:buChar char="••"/>
          </a:pPr>
          <a:r>
            <a:rPr lang="ru-RU" sz="3000" kern="1200" dirty="0">
              <a:latin typeface="Times New Roman" panose="02020603050405020304" charset="0"/>
              <a:cs typeface="Times New Roman" panose="02020603050405020304" charset="0"/>
              <a:sym typeface="+mn-ea"/>
            </a:rPr>
            <a:t>во время занятий ребенку лучше сидеть рядом с педагогом</a:t>
          </a:r>
        </a:p>
      </dsp:txBody>
      <dsp:txXfrm rot="-5400000">
        <a:off x="4056594" y="206384"/>
        <a:ext cx="7344841" cy="2081142"/>
      </dsp:txXfrm>
    </dsp:sp>
    <dsp:sp modelId="{96BE2B31-D87C-43E1-BE64-4C27B13F4AA4}">
      <dsp:nvSpPr>
        <dsp:cNvPr id="0" name=""/>
        <dsp:cNvSpPr/>
      </dsp:nvSpPr>
      <dsp:spPr>
        <a:xfrm>
          <a:off x="0" y="62"/>
          <a:ext cx="4056594" cy="249378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100000"/>
            </a:lnSpc>
            <a:spcBef>
              <a:spcPct val="0"/>
            </a:spcBef>
            <a:spcAft>
              <a:spcPct val="35000"/>
            </a:spcAft>
          </a:pPr>
          <a:r>
            <a:rPr lang="ru-RU" altLang="zh-CN" sz="4000" b="1" kern="1200">
              <a:latin typeface="Times New Roman" panose="02020603050405020304" charset="0"/>
              <a:cs typeface="Times New Roman" panose="02020603050405020304" charset="0"/>
            </a:rPr>
            <a:t>Тактильный контакт</a:t>
          </a:r>
        </a:p>
      </dsp:txBody>
      <dsp:txXfrm>
        <a:off x="121737" y="121799"/>
        <a:ext cx="3813120" cy="2250311"/>
      </dsp:txXfrm>
    </dsp:sp>
    <dsp:sp modelId="{6EB2A58E-CA03-4F76-94B6-D8FE50231963}">
      <dsp:nvSpPr>
        <dsp:cNvPr id="0" name=""/>
        <dsp:cNvSpPr/>
      </dsp:nvSpPr>
      <dsp:spPr>
        <a:xfrm rot="5400000">
          <a:off x="6618763" y="180397"/>
          <a:ext cx="2423859" cy="737006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100000"/>
            </a:lnSpc>
            <a:spcBef>
              <a:spcPct val="0"/>
            </a:spcBef>
            <a:spcAft>
              <a:spcPct val="15000"/>
            </a:spcAft>
            <a:buChar char="••"/>
          </a:pPr>
          <a:r>
            <a:rPr lang="ru-RU" altLang="zh-CN" sz="3000" kern="1200" dirty="0">
              <a:latin typeface="Times New Roman" panose="02020603050405020304" charset="0"/>
              <a:cs typeface="Times New Roman" panose="02020603050405020304" charset="0"/>
            </a:rPr>
            <a:t>использовать игры с четкими правилами на развитие внимания и контроль над собой</a:t>
          </a:r>
        </a:p>
        <a:p>
          <a:pPr marL="285750" lvl="1" indent="-285750" algn="l" defTabSz="1333500">
            <a:lnSpc>
              <a:spcPct val="100000"/>
            </a:lnSpc>
            <a:spcBef>
              <a:spcPct val="0"/>
            </a:spcBef>
            <a:spcAft>
              <a:spcPct val="15000"/>
            </a:spcAft>
            <a:buChar char="••"/>
          </a:pPr>
          <a:r>
            <a:rPr lang="ru-RU" altLang="zh-CN" sz="3000" kern="1200">
              <a:latin typeface="Times New Roman" panose="02020603050405020304" charset="0"/>
              <a:cs typeface="Times New Roman" panose="02020603050405020304" charset="0"/>
            </a:rPr>
            <a:t>адаптируйте инструкции</a:t>
          </a:r>
          <a:endParaRPr lang="zh-CN" altLang="en-US" sz="3000" kern="1200">
            <a:latin typeface="Times New Roman" panose="02020603050405020304" charset="0"/>
            <a:cs typeface="Times New Roman" panose="02020603050405020304" charset="0"/>
          </a:endParaRPr>
        </a:p>
        <a:p>
          <a:pPr marL="285750" lvl="1" indent="-285750" algn="l" defTabSz="1333500">
            <a:lnSpc>
              <a:spcPct val="100000"/>
            </a:lnSpc>
            <a:spcBef>
              <a:spcPct val="0"/>
            </a:spcBef>
            <a:spcAft>
              <a:spcPct val="15000"/>
            </a:spcAft>
            <a:buChar char="••"/>
          </a:pPr>
          <a:r>
            <a:rPr lang="ru-RU" altLang="zh-CN" sz="3000" kern="1200">
              <a:latin typeface="Times New Roman" panose="02020603050405020304" charset="0"/>
              <a:cs typeface="Times New Roman" panose="02020603050405020304" charset="0"/>
            </a:rPr>
            <a:t>развивать мелкую моторику рук</a:t>
          </a:r>
        </a:p>
      </dsp:txBody>
      <dsp:txXfrm rot="-5400000">
        <a:off x="4145661" y="2771823"/>
        <a:ext cx="7251741" cy="2187213"/>
      </dsp:txXfrm>
    </dsp:sp>
    <dsp:sp modelId="{EBD335B5-8308-49CB-9630-99D852747B1F}">
      <dsp:nvSpPr>
        <dsp:cNvPr id="0" name=""/>
        <dsp:cNvSpPr/>
      </dsp:nvSpPr>
      <dsp:spPr>
        <a:xfrm>
          <a:off x="0" y="2618537"/>
          <a:ext cx="4145661" cy="249378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100000"/>
            </a:lnSpc>
            <a:spcBef>
              <a:spcPct val="0"/>
            </a:spcBef>
            <a:spcAft>
              <a:spcPct val="35000"/>
            </a:spcAft>
          </a:pPr>
          <a:r>
            <a:rPr lang="ru-RU" altLang="zh-CN" sz="3600" b="1" kern="1200">
              <a:latin typeface="Times New Roman" panose="02020603050405020304" charset="0"/>
              <a:cs typeface="Times New Roman" panose="02020603050405020304" charset="0"/>
            </a:rPr>
            <a:t>Недостаточность саморегуляции</a:t>
          </a:r>
        </a:p>
      </dsp:txBody>
      <dsp:txXfrm>
        <a:off x="121737" y="2740274"/>
        <a:ext cx="3902187" cy="2250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6564205" y="-2408184"/>
          <a:ext cx="2532974" cy="737006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100000"/>
            </a:lnSpc>
            <a:spcBef>
              <a:spcPct val="0"/>
            </a:spcBef>
            <a:spcAft>
              <a:spcPct val="15000"/>
            </a:spcAft>
            <a:buChar char="••"/>
          </a:pPr>
          <a:r>
            <a:rPr lang="ru-RU" altLang="en-US" sz="2800" kern="1200" noProof="0" dirty="0">
              <a:ln>
                <a:noFill/>
              </a:ln>
              <a:solidFill>
                <a:prstClr val="black"/>
              </a:solidFill>
              <a:effectLst/>
              <a:uLnTx/>
              <a:uFillTx/>
              <a:latin typeface="Times New Roman" panose="02020603050405020304" charset="0"/>
              <a:cs typeface="Times New Roman" panose="02020603050405020304" charset="0"/>
              <a:sym typeface="+mn-ea"/>
            </a:rPr>
            <a:t>на занятиях использовать элементы игры и </a:t>
          </a:r>
          <a:r>
            <a:rPr lang="ru-RU" altLang="en-US" sz="2800" b="1" kern="1200" noProof="0" dirty="0">
              <a:ln>
                <a:noFill/>
              </a:ln>
              <a:solidFill>
                <a:prstClr val="black"/>
              </a:solidFill>
              <a:effectLst/>
              <a:uLnTx/>
              <a:uFillTx/>
              <a:latin typeface="Times New Roman" panose="02020603050405020304" charset="0"/>
              <a:cs typeface="Times New Roman" panose="02020603050405020304" charset="0"/>
              <a:sym typeface="+mn-ea"/>
            </a:rPr>
            <a:t>соревнования</a:t>
          </a:r>
          <a:endParaRPr lang="zh-CN" altLang="en-US" sz="2800" kern="1200" dirty="0">
            <a:latin typeface="Times New Roman" panose="02020603050405020304" charset="0"/>
            <a:cs typeface="Times New Roman" panose="02020603050405020304" charset="0"/>
          </a:endParaRPr>
        </a:p>
        <a:p>
          <a:pPr marL="285750" lvl="1" indent="-285750" algn="l" defTabSz="1244600">
            <a:lnSpc>
              <a:spcPct val="100000"/>
            </a:lnSpc>
            <a:spcBef>
              <a:spcPct val="0"/>
            </a:spcBef>
            <a:spcAft>
              <a:spcPct val="15000"/>
            </a:spcAft>
            <a:buChar char="••"/>
          </a:pPr>
          <a:r>
            <a:rPr lang="ru-RU" sz="2800" kern="1200" dirty="0">
              <a:latin typeface="Times New Roman" panose="02020603050405020304" charset="0"/>
              <a:cs typeface="Times New Roman" panose="02020603050405020304" charset="0"/>
              <a:sym typeface="+mn-ea"/>
            </a:rPr>
            <a:t>замечать и поощрять </a:t>
          </a:r>
          <a:r>
            <a:rPr lang="ru-RU" sz="2800" b="1" kern="1200" dirty="0">
              <a:latin typeface="Times New Roman" panose="02020603050405020304" charset="0"/>
              <a:cs typeface="Times New Roman" panose="02020603050405020304" charset="0"/>
              <a:sym typeface="+mn-ea"/>
            </a:rPr>
            <a:t>успехи и позитивные</a:t>
          </a:r>
          <a:r>
            <a:rPr lang="ru-RU" sz="2800" kern="1200" dirty="0">
              <a:latin typeface="Times New Roman" panose="02020603050405020304" charset="0"/>
              <a:cs typeface="Times New Roman" panose="02020603050405020304" charset="0"/>
              <a:sym typeface="+mn-ea"/>
            </a:rPr>
            <a:t> постуки ребенка, хвалите чаще</a:t>
          </a:r>
        </a:p>
        <a:p>
          <a:pPr marL="285750" lvl="1" indent="-285750" algn="l" defTabSz="1244600">
            <a:lnSpc>
              <a:spcPct val="100000"/>
            </a:lnSpc>
            <a:spcBef>
              <a:spcPct val="0"/>
            </a:spcBef>
            <a:spcAft>
              <a:spcPct val="15000"/>
            </a:spcAft>
            <a:buChar char="••"/>
          </a:pPr>
          <a:r>
            <a:rPr lang="ru-RU" sz="2800" kern="1200" dirty="0">
              <a:latin typeface="Times New Roman" panose="02020603050405020304" charset="0"/>
              <a:cs typeface="Times New Roman" panose="02020603050405020304" charset="0"/>
              <a:sym typeface="+mn-ea"/>
            </a:rPr>
            <a:t>создавать ситуацию успеха</a:t>
          </a:r>
        </a:p>
      </dsp:txBody>
      <dsp:txXfrm rot="-5400000">
        <a:off x="4145660" y="134011"/>
        <a:ext cx="7246414" cy="2285674"/>
      </dsp:txXfrm>
    </dsp:sp>
    <dsp:sp modelId="{96BE2B31-D87C-43E1-BE64-4C27B13F4AA4}">
      <dsp:nvSpPr>
        <dsp:cNvPr id="0" name=""/>
        <dsp:cNvSpPr/>
      </dsp:nvSpPr>
      <dsp:spPr>
        <a:xfrm>
          <a:off x="0" y="63"/>
          <a:ext cx="4145661" cy="25535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lvl="0" algn="ctr" defTabSz="1511300">
            <a:lnSpc>
              <a:spcPct val="100000"/>
            </a:lnSpc>
            <a:spcBef>
              <a:spcPct val="0"/>
            </a:spcBef>
            <a:spcAft>
              <a:spcPct val="35000"/>
            </a:spcAft>
          </a:pPr>
          <a:r>
            <a:rPr lang="ru-RU" altLang="zh-CN" sz="3400" b="1" kern="1200">
              <a:latin typeface="Times New Roman" panose="02020603050405020304" charset="0"/>
              <a:cs typeface="Times New Roman" panose="02020603050405020304" charset="0"/>
            </a:rPr>
            <a:t>Чувство успеха, чувствительность к поощрениям</a:t>
          </a:r>
        </a:p>
      </dsp:txBody>
      <dsp:txXfrm>
        <a:off x="124655" y="124718"/>
        <a:ext cx="3896351" cy="2304256"/>
      </dsp:txXfrm>
    </dsp:sp>
    <dsp:sp modelId="{6EB2A58E-CA03-4F76-94B6-D8FE50231963}">
      <dsp:nvSpPr>
        <dsp:cNvPr id="0" name=""/>
        <dsp:cNvSpPr/>
      </dsp:nvSpPr>
      <dsp:spPr>
        <a:xfrm rot="5400000">
          <a:off x="6809266" y="273060"/>
          <a:ext cx="2042853" cy="737006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00000"/>
            </a:lnSpc>
            <a:spcBef>
              <a:spcPct val="0"/>
            </a:spcBef>
            <a:spcAft>
              <a:spcPct val="15000"/>
            </a:spcAft>
            <a:buChar char="••"/>
          </a:pPr>
          <a:r>
            <a:rPr lang="ru-RU" altLang="zh-CN" sz="3200" kern="1200">
              <a:latin typeface="Times New Roman" panose="02020603050405020304" charset="0"/>
              <a:cs typeface="Times New Roman" panose="02020603050405020304" charset="0"/>
            </a:rPr>
            <a:t>предоставлять возможность выбора</a:t>
          </a:r>
        </a:p>
        <a:p>
          <a:pPr marL="285750" lvl="1" indent="-285750" algn="l" defTabSz="1422400">
            <a:lnSpc>
              <a:spcPct val="100000"/>
            </a:lnSpc>
            <a:spcBef>
              <a:spcPct val="0"/>
            </a:spcBef>
            <a:spcAft>
              <a:spcPct val="15000"/>
            </a:spcAft>
            <a:buChar char="••"/>
          </a:pPr>
          <a:r>
            <a:rPr lang="ru-RU" altLang="zh-CN" sz="3200" kern="1200">
              <a:latin typeface="Times New Roman" panose="02020603050405020304" charset="0"/>
              <a:cs typeface="Times New Roman" panose="02020603050405020304" charset="0"/>
            </a:rPr>
            <a:t>предоставлять возможность активности ребенку</a:t>
          </a:r>
        </a:p>
      </dsp:txBody>
      <dsp:txXfrm rot="-5400000">
        <a:off x="4145661" y="3036389"/>
        <a:ext cx="7270340" cy="1843405"/>
      </dsp:txXfrm>
    </dsp:sp>
    <dsp:sp modelId="{EBD335B5-8308-49CB-9630-99D852747B1F}">
      <dsp:nvSpPr>
        <dsp:cNvPr id="0" name=""/>
        <dsp:cNvSpPr/>
      </dsp:nvSpPr>
      <dsp:spPr>
        <a:xfrm>
          <a:off x="0" y="2681309"/>
          <a:ext cx="4145661" cy="25535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100000"/>
            </a:lnSpc>
            <a:spcBef>
              <a:spcPct val="0"/>
            </a:spcBef>
            <a:spcAft>
              <a:spcPct val="35000"/>
            </a:spcAft>
          </a:pPr>
          <a:r>
            <a:rPr lang="ru-RU" altLang="zh-CN" sz="3600" b="1" kern="1200">
              <a:latin typeface="Times New Roman" panose="02020603050405020304" charset="0"/>
              <a:cs typeface="Times New Roman" panose="02020603050405020304" charset="0"/>
            </a:rPr>
            <a:t>Овладение различными стратегиями поведения</a:t>
          </a:r>
        </a:p>
      </dsp:txBody>
      <dsp:txXfrm>
        <a:off x="124655" y="2805964"/>
        <a:ext cx="3896351" cy="23042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B83BED4-0DAD-462D-B506-EF4FDF025FEF}" type="datetimeFigureOut">
              <a:rPr lang="ru-RU" smtClean="0"/>
              <a:t>21.02.2023</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8920DFE-6987-4BC4-B504-181906A60287}" type="slidenum">
              <a:rPr lang="ru-RU" smtClean="0"/>
              <a:t>‹#›</a:t>
            </a:fld>
            <a:endParaRPr lang="ru-RU"/>
          </a:p>
        </p:txBody>
      </p:sp>
    </p:spTree>
    <p:extLst>
      <p:ext uri="{BB962C8B-B14F-4D97-AF65-F5344CB8AC3E}">
        <p14:creationId xmlns:p14="http://schemas.microsoft.com/office/powerpoint/2010/main" val="108469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Здравствуйте</a:t>
            </a:r>
            <a:r>
              <a:rPr lang="ru-RU" dirty="0"/>
              <a:t>, уважаемые педагоги!</a:t>
            </a:r>
            <a:r>
              <a:rPr lang="ru-RU" baseline="0" dirty="0"/>
              <a:t> Разрешите представиться: Я педагог-психолог  нашего дошкольного учреждения 1 и 3 корпуса Кобзарь Анастасия Васильевна. </a:t>
            </a:r>
            <a:r>
              <a:rPr lang="ru-RU" dirty="0"/>
              <a:t>Мы рады вас видеть на сегодняшнем семинаре-практикуме</a:t>
            </a:r>
            <a:r>
              <a:rPr lang="ru-RU" baseline="0" dirty="0"/>
              <a:t> на актуальную тему «Взаимодействие педагогов с </a:t>
            </a:r>
            <a:r>
              <a:rPr lang="ru-RU" baseline="0" dirty="0" err="1"/>
              <a:t>гиперактивными</a:t>
            </a:r>
            <a:r>
              <a:rPr lang="ru-RU" baseline="0" dirty="0"/>
              <a:t> детьми».</a:t>
            </a:r>
          </a:p>
          <a:p>
            <a:r>
              <a:rPr lang="ru-RU" baseline="0" dirty="0"/>
              <a:t>Добрый день уважаемые педагоги, коллеги! Я являюсь вторым педагогом-психологом нашего дошкольного учреждения </a:t>
            </a:r>
            <a:r>
              <a:rPr kumimoji="0" lang="ru-RU" sz="1200" b="0" i="0" u="none" strike="noStrike" kern="1200" cap="none" spc="0" normalizeH="0" baseline="0" noProof="0" dirty="0">
                <a:ln>
                  <a:noFill/>
                </a:ln>
                <a:solidFill>
                  <a:prstClr val="black"/>
                </a:solidFill>
                <a:effectLst/>
                <a:uLnTx/>
                <a:uFillTx/>
                <a:latin typeface="+mn-lt"/>
                <a:ea typeface="+mn-ea"/>
                <a:cs typeface="+mn-cs"/>
              </a:rPr>
              <a:t>2 корпуса </a:t>
            </a:r>
            <a:r>
              <a:rPr lang="ru-RU" baseline="0" dirty="0"/>
              <a:t>, зовут меня </a:t>
            </a:r>
            <a:r>
              <a:rPr lang="ru-RU" baseline="0" dirty="0" err="1"/>
              <a:t>Асель</a:t>
            </a:r>
            <a:r>
              <a:rPr lang="ru-RU" baseline="0" dirty="0"/>
              <a:t> </a:t>
            </a:r>
            <a:r>
              <a:rPr lang="ru-RU" baseline="0" dirty="0" err="1"/>
              <a:t>Амангельдовна</a:t>
            </a:r>
            <a:r>
              <a:rPr lang="ru-RU" baseline="0" dirty="0"/>
              <a:t> Каленова.</a:t>
            </a:r>
          </a:p>
          <a:p>
            <a:r>
              <a:rPr lang="ru-RU" b="1" dirty="0"/>
              <a:t>Предлагается Упражнение на знакомство (зависит от количества участников)</a:t>
            </a:r>
            <a:r>
              <a:rPr lang="ru-RU" b="1" baseline="0" dirty="0"/>
              <a:t>(</a:t>
            </a:r>
            <a:r>
              <a:rPr lang="ru-RU" b="0" baseline="0" dirty="0"/>
              <a:t>проводим вместе</a:t>
            </a:r>
            <a:r>
              <a:rPr lang="ru-RU" b="1" baseline="0" dirty="0"/>
              <a:t>).</a:t>
            </a:r>
            <a:endParaRPr lang="ru-RU" b="1" dirty="0"/>
          </a:p>
        </p:txBody>
      </p:sp>
      <p:sp>
        <p:nvSpPr>
          <p:cNvPr id="4" name="Номер слайда 3"/>
          <p:cNvSpPr>
            <a:spLocks noGrp="1"/>
          </p:cNvSpPr>
          <p:nvPr>
            <p:ph type="sldNum" sz="quarter" idx="5"/>
          </p:nvPr>
        </p:nvSpPr>
        <p:spPr/>
        <p:txBody>
          <a:bodyPr/>
          <a:lstStyle/>
          <a:p>
            <a:fld id="{D8920DFE-6987-4BC4-B504-181906A60287}"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charset="0"/>
                <a:cs typeface="Times New Roman" panose="02020603050405020304" pitchFamily="18" charset="0"/>
              </a:rPr>
              <a:t>Несмотря на выше перечисленное, зачастую </a:t>
            </a:r>
            <a:r>
              <a:rPr kumimoji="0" lang="ru-RU" sz="1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charset="0"/>
                <a:cs typeface="Times New Roman" panose="02020603050405020304" pitchFamily="18" charset="0"/>
              </a:rPr>
              <a:t>гиперактивные</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charset="0"/>
                <a:cs typeface="Times New Roman" panose="02020603050405020304" pitchFamily="18" charset="0"/>
              </a:rPr>
              <a:t> дети интеллектуально развиты, о чем говорят результаты многочисленных тестирований, но им необычайно сложно сосредоточиться, организовать собственную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charset="0"/>
                <a:cs typeface="Times New Roman" panose="02020603050405020304" pitchFamily="18" charset="0"/>
              </a:rPr>
              <a:t>работу.</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defRPr/>
            </a:pPr>
            <a:r>
              <a:rPr lang="ru-RU" sz="1200" dirty="0" smtClean="0">
                <a:effectLst/>
                <a:latin typeface="Times New Roman" panose="02020603050405020304" pitchFamily="18" charset="0"/>
                <a:ea typeface="Times New Roman" panose="02020603050405020304" charset="0"/>
                <a:cs typeface="Times New Roman" panose="02020603050405020304" pitchFamily="18" charset="0"/>
                <a:sym typeface="+mn-ea"/>
              </a:rPr>
              <a:t>Каждый </a:t>
            </a:r>
            <a:r>
              <a:rPr lang="ru-RU" sz="1200" dirty="0">
                <a:effectLst/>
                <a:latin typeface="Times New Roman" panose="02020603050405020304" pitchFamily="18" charset="0"/>
                <a:ea typeface="Times New Roman" panose="02020603050405020304" charset="0"/>
                <a:cs typeface="Times New Roman" panose="02020603050405020304" pitchFamily="18" charset="0"/>
                <a:sym typeface="+mn-ea"/>
              </a:rPr>
              <a:t>педагог, работающий с гиперактивным ребенком, знает, сколько хлопот и неприятностей доставляет тот окружающим. Однако это только одна сторона медали. Нельзя забывать, что в первую очередь страдает сам ребенок. Ведь он не может вести себя так, как требуют взрослые, и не потому, что не хочет, а потому, что его физиологические возможности не позволяют ему сделать это. Такому ребенку трудно долгое время сидеть неподвижно, не ерзать, не разговаривать. Постоянные окрики, замечания, угрозы наказания, на которые так щедры взрослые, не улучшают его поведения, а порой даже становятся источниками новых конфликтов. Кроме того, такие формы воздействия могут способствовать формированию у ребенка “отрицательных” черт характера. В результате страдают все: и ребенок, и взрослые, и дети, с которыми он общается.</a:t>
            </a:r>
            <a:endParaRPr lang="ru-RU" sz="1200" dirty="0">
              <a:effectLst/>
              <a:latin typeface="Times New Roman" panose="02020603050405020304" pitchFamily="18" charset="0"/>
              <a:ea typeface="Times New Roman" panose="02020603050405020304" charset="0"/>
              <a:cs typeface="Times New Roman" panose="02020603050405020304" pitchFamily="18" charset="0"/>
            </a:endParaRPr>
          </a:p>
          <a:p>
            <a:pPr marL="0" marR="0" lvl="0" indent="10160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charset="0"/>
                <a:cs typeface="Times New Roman" panose="02020603050405020304" pitchFamily="18" charset="0"/>
                <a:sym typeface="+mn-ea"/>
              </a:rPr>
              <a:t>Добиться того, чтобы гиперактивный ребенок стал послушным и покладистым, еще не удавалось никому, а научиться жить в мире и сотрудничать с ним — вполне посильная задача. </a:t>
            </a: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Эффективные результаты коррекции синдрома дефицита внимания и гиперактивности достигаются при оптимальном сочетании медикаментозных и немедикаментозных методов, к которым относятся психологические и нейропсихологические программы, игры и упражнения.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01600" algn="just"/>
            <a:endParaRPr lang="ru-RU" dirty="0"/>
          </a:p>
          <a:p>
            <a:endParaRPr lang="ru-RU" b="0" dirty="0"/>
          </a:p>
        </p:txBody>
      </p:sp>
      <p:sp>
        <p:nvSpPr>
          <p:cNvPr id="4" name="Номер слайда 3"/>
          <p:cNvSpPr>
            <a:spLocks noGrp="1"/>
          </p:cNvSpPr>
          <p:nvPr>
            <p:ph type="sldNum" sz="quarter" idx="10"/>
          </p:nvPr>
        </p:nvSpPr>
        <p:spPr/>
        <p:txBody>
          <a:bodyPr/>
          <a:lstStyle/>
          <a:p>
            <a:fld id="{D8920DFE-6987-4BC4-B504-181906A60287}"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00000"/>
              </a:lnSpc>
              <a:spcAft>
                <a:spcPts val="0"/>
              </a:spcAft>
            </a:pPr>
            <a:r>
              <a:rPr lang="ru-RU" sz="1200" dirty="0">
                <a:latin typeface="Times New Roman" panose="02020603050405020304" pitchFamily="18" charset="0"/>
                <a:cs typeface="Times New Roman" panose="02020603050405020304" pitchFamily="18" charset="0"/>
              </a:rPr>
              <a:t>  СДВГ - это медицинский диагноз, право на постановку которого имеет только медицинский специалист (невропатолог) после проведения специальной диагностики, а не на основе фиксации излишней двигательной активности. Ни педагог, ни психолог не вправе ставить такой диагноз. Мы можем только предположить, что у ребенка СДВГ и рекомендовать родителям обратиться к медицинскому специалисту.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Врач разбирается с симптомами, ставит диагноз, прописывает лечение и в зависимости от особенностей проявления трудностей рекомендует занятия с психологом, дефектологом, логопедом.</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Чтобы помочь такому ребёнку воспитатель, родители, специалисты, врачи должны взаимодействовать друг с другом и действовать совместно. </a:t>
            </a:r>
            <a:r>
              <a:rPr lang="ru-RU" sz="1200" dirty="0">
                <a:latin typeface="Times New Roman" panose="02020603050405020304" pitchFamily="18" charset="0"/>
                <a:cs typeface="Times New Roman" panose="02020603050405020304" pitchFamily="18" charset="0"/>
              </a:rPr>
              <a:t>Для диагностки и оценки степени выраженности критериев СДВГ и предположения наличия синдрома используются такие практические методы диагностики как наблюдение за рбенком, заполнениие анкеты «Критерии выявления гиперактивного ребенка».</a:t>
            </a:r>
          </a:p>
        </p:txBody>
      </p:sp>
      <p:sp>
        <p:nvSpPr>
          <p:cNvPr id="4" name="Номер слайда 3"/>
          <p:cNvSpPr>
            <a:spLocks noGrp="1"/>
          </p:cNvSpPr>
          <p:nvPr>
            <p:ph type="sldNum" sz="quarter" idx="10"/>
          </p:nvPr>
        </p:nvSpPr>
        <p:spPr/>
        <p:txBody>
          <a:bodyPr/>
          <a:lstStyle/>
          <a:p>
            <a:fld id="{D8920DFE-6987-4BC4-B504-181906A60287}"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pPr marL="0" lvl="1" indent="0">
              <a:buNone/>
              <a:tabLst>
                <a:tab pos="0" algn="l"/>
              </a:tabLst>
            </a:pP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Воспитателю  важно  обратить  внимание  на  следующие  особенности взаимодействия  с </a:t>
            </a:r>
            <a:r>
              <a:rPr lang="ru-RU" altLang="en-US" noProof="0" dirty="0" err="1">
                <a:ln>
                  <a:noFill/>
                </a:ln>
                <a:solidFill>
                  <a:prstClr val="black"/>
                </a:solidFill>
                <a:effectLst/>
                <a:uLnTx/>
                <a:uFillTx/>
                <a:latin typeface="Times New Roman" panose="02020603050405020304" charset="0"/>
                <a:cs typeface="Times New Roman" panose="02020603050405020304" charset="0"/>
                <a:sym typeface="+mn-ea"/>
              </a:rPr>
              <a:t>гиперактивными</a:t>
            </a: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 детьми. При построении занятий необходимо учитывать эти особенности и создавать наиболее благоприятные условия для развития, а именно: </a:t>
            </a:r>
          </a:p>
          <a:p>
            <a:pPr marL="0" lvl="1" indent="0">
              <a:buNone/>
              <a:tabLst>
                <a:tab pos="0" algn="l"/>
              </a:tabLst>
            </a:pP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1. Двигательная активность - естественная потребность гиперактивных детей, сдерживать его активность бесполезно, поэтому необходимо использовать физминутки,</a:t>
            </a:r>
            <a:r>
              <a:rPr lang="ru-RU" altLang="en-US" dirty="0">
                <a:latin typeface="Times New Roman" panose="02020603050405020304" charset="0"/>
                <a:cs typeface="Times New Roman" panose="02020603050405020304" charset="0"/>
                <a:sym typeface="+mn-ea"/>
              </a:rPr>
              <a:t> направлять энергию </a:t>
            </a:r>
            <a:r>
              <a:rPr lang="ru-RU" altLang="en-US" dirty="0" err="1">
                <a:latin typeface="Times New Roman" panose="02020603050405020304" charset="0"/>
                <a:cs typeface="Times New Roman" panose="02020603050405020304" charset="0"/>
                <a:sym typeface="+mn-ea"/>
              </a:rPr>
              <a:t>гиперактивного</a:t>
            </a:r>
            <a:r>
              <a:rPr lang="ru-RU" altLang="en-US" dirty="0">
                <a:latin typeface="Times New Roman" panose="02020603050405020304" charset="0"/>
                <a:cs typeface="Times New Roman" panose="02020603050405020304" charset="0"/>
                <a:sym typeface="+mn-ea"/>
              </a:rPr>
              <a:t> ребенка в нужное русло, его можно взять себе в помощники, при каждом подходящем случае дайте ребенку возможность принять на себя ответственность.</a:t>
            </a:r>
            <a:r>
              <a:rPr lang="ru-RU" altLang="en-US" dirty="0">
                <a:latin typeface="Times New Roman" panose="02020603050405020304" charset="0"/>
                <a:cs typeface="Times New Roman" panose="02020603050405020304" charset="0"/>
              </a:rPr>
              <a:t> </a:t>
            </a:r>
          </a:p>
          <a:p>
            <a:pPr marL="0" lvl="1" indent="0">
              <a:buNone/>
              <a:tabLst>
                <a:tab pos="0" algn="l"/>
              </a:tabLst>
            </a:pPr>
            <a:r>
              <a:rPr lang="ru-RU" altLang="en-US" dirty="0">
                <a:latin typeface="Times New Roman" panose="02020603050405020304" charset="0"/>
                <a:cs typeface="Times New Roman" panose="02020603050405020304" charset="0"/>
              </a:rPr>
              <a:t>2. Гиперактивным детям очень сложно удержать внимание, поэтому разбивайте большие задания на маленькие этапы, проверяйте ребенка на каждом этапе</a:t>
            </a:r>
            <a:r>
              <a:rPr kumimoji="0" lang="ru-RU" altLang="en-US"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Так же учитыва повышенную отвлекаемость таких детей-</a:t>
            </a:r>
            <a:r>
              <a:rPr lang="ru-RU" altLang="en-US" dirty="0">
                <a:latin typeface="Times New Roman" panose="02020603050405020304" charset="0"/>
                <a:cs typeface="Times New Roman" panose="02020603050405020304" charset="0"/>
                <a:sym typeface="+mn-ea"/>
              </a:rPr>
              <a:t>необходимо продумать пространство, в котором будет </a:t>
            </a:r>
            <a:endParaRPr lang="ru-RU" altLang="en-US" dirty="0">
              <a:latin typeface="Times New Roman" panose="02020603050405020304" charset="0"/>
              <a:cs typeface="Times New Roman" panose="02020603050405020304" charset="0"/>
            </a:endParaRPr>
          </a:p>
          <a:p>
            <a:pPr marL="0" lvl="1" indent="0">
              <a:buNone/>
              <a:tabLst>
                <a:tab pos="0" algn="l"/>
              </a:tabLst>
            </a:pPr>
            <a:r>
              <a:rPr lang="ru-RU" altLang="en-US" dirty="0">
                <a:latin typeface="Times New Roman" panose="02020603050405020304" charset="0"/>
                <a:cs typeface="Times New Roman" panose="02020603050405020304" charset="0"/>
                <a:sym typeface="+mn-ea"/>
              </a:rPr>
              <a:t>проводиться занятие. Не должно быть лишних предметов, ярких пятен. Новые объекты должны появляться по мере их необходимости.</a:t>
            </a:r>
            <a:endParaRPr lang="ru-RU" altLang="en-US" dirty="0">
              <a:latin typeface="Times New Roman" panose="02020603050405020304" charset="0"/>
              <a:cs typeface="Times New Roman" panose="02020603050405020304" charset="0"/>
            </a:endParaRPr>
          </a:p>
          <a:p>
            <a:pPr marL="0" lvl="1" indent="0">
              <a:buNone/>
              <a:tabLst>
                <a:tab pos="0" algn="l"/>
              </a:tabLst>
            </a:pPr>
            <a:r>
              <a:rPr kumimoji="0" lang="ru-RU" altLang="en-US"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endParaRPr lang="ru-R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pPr marL="0" lvl="1" indent="0">
              <a:buNone/>
              <a:tabLst>
                <a:tab pos="0" algn="l"/>
              </a:tabLst>
            </a:pP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3. Тактильный контакт - еще один ключ к успеху, что бы </a:t>
            </a:r>
            <a:r>
              <a:rPr lang="ru-RU" altLang="en-US" b="1" noProof="0" dirty="0">
                <a:ln>
                  <a:noFill/>
                </a:ln>
                <a:solidFill>
                  <a:prstClr val="black"/>
                </a:solidFill>
                <a:effectLst/>
                <a:uLnTx/>
                <a:uFillTx/>
                <a:latin typeface="Times New Roman" panose="02020603050405020304" charset="0"/>
                <a:cs typeface="Times New Roman" panose="02020603050405020304" charset="0"/>
                <a:sym typeface="+mn-ea"/>
              </a:rPr>
              <a:t>успокоить ребенка</a:t>
            </a: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 полезно взять его за руку, обнять, погладить по голове и тд. </a:t>
            </a:r>
            <a:r>
              <a:rPr lang="ru-RU" altLang="en-US" dirty="0" err="1">
                <a:latin typeface="Times New Roman" panose="02020603050405020304" charset="0"/>
                <a:cs typeface="Times New Roman" panose="02020603050405020304" charset="0"/>
                <a:sym typeface="+mn-ea"/>
              </a:rPr>
              <a:t>Гиперактивный</a:t>
            </a:r>
            <a:r>
              <a:rPr lang="ru-RU" altLang="en-US" dirty="0">
                <a:latin typeface="Times New Roman" panose="02020603050405020304" charset="0"/>
                <a:cs typeface="Times New Roman" panose="02020603050405020304" charset="0"/>
                <a:sym typeface="+mn-ea"/>
              </a:rPr>
              <a:t> ребёнок должен всегда находиться перед глазами педагога, чтобы в любой момент педагог мог дотронуться до ребенка, погладить его, что позволит ребенку переключить свое внимание.</a:t>
            </a:r>
          </a:p>
          <a:p>
            <a:pPr marL="0" lvl="1" indent="0">
              <a:buNone/>
              <a:tabLst>
                <a:tab pos="0" algn="l"/>
              </a:tabLst>
            </a:pPr>
            <a:r>
              <a:rPr lang="ru-RU" altLang="en-US" dirty="0">
                <a:latin typeface="Times New Roman" panose="02020603050405020304" charset="0"/>
                <a:cs typeface="Times New Roman" panose="02020603050405020304" charset="0"/>
                <a:sym typeface="+mn-ea"/>
              </a:rPr>
              <a:t>4. Для развития саморегуляции полезно использовать игры с четкими правилами, помогающие развивать внимание и контроль над собой, развивать мелкую моторику - учась управлять собой ребенок учится управлять собой. Адаптируйте инструкции - давайте ребенку короткие иснтрукции, не повторяйте много раз и не повышайте голос. Можете предложить ребенку вместе выполнить задание по инструкции.</a:t>
            </a:r>
            <a:endParaRPr lang="ru-RU" altLang="en-US" b="1" dirty="0">
              <a:latin typeface="Times New Roman" panose="02020603050405020304" charset="0"/>
              <a:cs typeface="Times New Roman" panose="02020603050405020304" charset="0"/>
            </a:endParaRPr>
          </a:p>
          <a:p>
            <a:pPr marL="0" lvl="1" indent="0">
              <a:buNone/>
              <a:tabLst>
                <a:tab pos="0" algn="l"/>
              </a:tabLst>
            </a:pPr>
            <a:endParaRPr kumimoji="0" lang="ru-RU" altLang="en-US"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a:p>
            <a:endParaRPr lang="ru-RU"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pPr marL="0" lvl="1" indent="0">
              <a:buNone/>
              <a:tabLst>
                <a:tab pos="0" algn="l"/>
              </a:tabLst>
            </a:pPr>
            <a:endParaRPr lang="ru-RU" altLang="en-US" noProof="0" dirty="0">
              <a:ln>
                <a:noFill/>
              </a:ln>
              <a:solidFill>
                <a:prstClr val="black"/>
              </a:solidFill>
              <a:effectLst/>
              <a:uLnTx/>
              <a:uFillTx/>
              <a:latin typeface="Times New Roman" panose="02020603050405020304" charset="0"/>
              <a:cs typeface="Times New Roman" panose="02020603050405020304" charset="0"/>
              <a:sym typeface="+mn-ea"/>
            </a:endParaRPr>
          </a:p>
          <a:p>
            <a:pPr marL="0" lvl="1" indent="0">
              <a:buNone/>
              <a:tabLst>
                <a:tab pos="0" algn="l"/>
              </a:tabLst>
            </a:pPr>
            <a:r>
              <a:rPr lang="ru-RU" altLang="en-US" noProof="0" dirty="0">
                <a:ln>
                  <a:noFill/>
                </a:ln>
                <a:solidFill>
                  <a:prstClr val="black"/>
                </a:solidFill>
                <a:effectLst/>
                <a:uLnTx/>
                <a:uFillTx/>
                <a:latin typeface="Times New Roman" panose="02020603050405020304" charset="0"/>
                <a:cs typeface="Times New Roman" panose="02020603050405020304" charset="0"/>
                <a:sym typeface="+mn-ea"/>
              </a:rPr>
              <a:t>5. Чувство успеха - очень важно для гиперактивного ребенка, на занятиях используйте элементы игры и соревнования, замечайте и поощряйте успехи и позитивные поступки ребенка, </a:t>
            </a:r>
            <a:r>
              <a:rPr lang="ru-RU" altLang="en-US" dirty="0">
                <a:latin typeface="Times New Roman" panose="02020603050405020304" charset="0"/>
                <a:cs typeface="Times New Roman" panose="02020603050405020304" charset="0"/>
                <a:sym typeface="+mn-ea"/>
              </a:rPr>
              <a:t>создавать ситуацию успеха, </a:t>
            </a:r>
            <a:r>
              <a:rPr lang="ru-RU" altLang="en-US" dirty="0" err="1">
                <a:latin typeface="Times New Roman" panose="02020603050405020304" charset="0"/>
                <a:cs typeface="Times New Roman" panose="02020603050405020304" charset="0"/>
                <a:sym typeface="+mn-ea"/>
              </a:rPr>
              <a:t>гиперактивный</a:t>
            </a:r>
            <a:r>
              <a:rPr lang="ru-RU" altLang="en-US" dirty="0">
                <a:latin typeface="Times New Roman" panose="02020603050405020304" charset="0"/>
                <a:cs typeface="Times New Roman" panose="02020603050405020304" charset="0"/>
                <a:sym typeface="+mn-ea"/>
              </a:rPr>
              <a:t> ребенок должен получать удовольствие от выполнения заданий. Помогут задания и ситуации, в которых ребенок сможет показать свои сильные стороны.</a:t>
            </a:r>
            <a:endParaRPr lang="ru-RU" altLang="en-US" dirty="0">
              <a:latin typeface="Times New Roman" panose="02020603050405020304" charset="0"/>
              <a:cs typeface="Times New Roman" panose="02020603050405020304" charset="0"/>
            </a:endParaRPr>
          </a:p>
          <a:p>
            <a:pPr marL="0" lvl="1" indent="0">
              <a:buNone/>
              <a:tabLst>
                <a:tab pos="0" algn="l"/>
              </a:tabLst>
            </a:pPr>
            <a:r>
              <a:rPr lang="ru-RU" altLang="en-US" dirty="0"/>
              <a:t>6. Возможность выбора -п</a:t>
            </a:r>
            <a:r>
              <a:rPr lang="ru-RU" altLang="en-US" dirty="0">
                <a:latin typeface="Times New Roman" panose="02020603050405020304" charset="0"/>
                <a:cs typeface="Times New Roman" panose="02020603050405020304" charset="0"/>
                <a:sym typeface="+mn-ea"/>
              </a:rPr>
              <a:t>ри решении задач, связанных с освоением гиперактивным ребенком нового опыта необходимо избегать негативных высказываний, предоставляя максимальную возможность активности ребенку. Предоставлять </a:t>
            </a:r>
            <a:r>
              <a:rPr lang="ru-RU" altLang="en-US" dirty="0" err="1">
                <a:latin typeface="Times New Roman" panose="02020603050405020304" charset="0"/>
                <a:cs typeface="Times New Roman" panose="02020603050405020304" charset="0"/>
                <a:sym typeface="+mn-ea"/>
              </a:rPr>
              <a:t>гиперактивному</a:t>
            </a:r>
            <a:r>
              <a:rPr lang="ru-RU" altLang="en-US" dirty="0">
                <a:latin typeface="Times New Roman" panose="02020603050405020304" charset="0"/>
                <a:cs typeface="Times New Roman" panose="02020603050405020304" charset="0"/>
                <a:sym typeface="+mn-ea"/>
              </a:rPr>
              <a:t> ребенку возможность выбора. Важно создание условий для обогащения репертуара предметно-практических достижений, продуктивной деятельности </a:t>
            </a:r>
            <a:r>
              <a:rPr lang="ru-RU" altLang="en-US" dirty="0" err="1">
                <a:latin typeface="Times New Roman" panose="02020603050405020304" charset="0"/>
                <a:cs typeface="Times New Roman" panose="02020603050405020304" charset="0"/>
                <a:sym typeface="+mn-ea"/>
              </a:rPr>
              <a:t>гиперактивного</a:t>
            </a:r>
            <a:r>
              <a:rPr lang="ru-RU" altLang="en-US" dirty="0">
                <a:latin typeface="Times New Roman" panose="02020603050405020304" charset="0"/>
                <a:cs typeface="Times New Roman" panose="02020603050405020304" charset="0"/>
                <a:sym typeface="+mn-ea"/>
              </a:rPr>
              <a:t> ребенка с целью овладения им различными стратегиями поведения. </a:t>
            </a:r>
            <a:endParaRPr lang="ru-RU" altLang="en-US" dirty="0">
              <a:latin typeface="Times New Roman" panose="02020603050405020304" charset="0"/>
              <a:cs typeface="Times New Roman" panose="02020603050405020304" charset="0"/>
            </a:endParaRPr>
          </a:p>
          <a:p>
            <a:pPr marL="0" lvl="1" indent="0">
              <a:buNone/>
              <a:tabLst>
                <a:tab pos="0" algn="l"/>
              </a:tabLst>
            </a:pPr>
            <a:endParaRPr lang="ru-RU" altLang="en-US" dirty="0">
              <a:latin typeface="Times New Roman" panose="02020603050405020304" charset="0"/>
              <a:cs typeface="Times New Roman" panose="02020603050405020304" charset="0"/>
            </a:endParaRPr>
          </a:p>
          <a:p>
            <a:pPr marL="0" lvl="1" indent="0">
              <a:buNone/>
              <a:tabLst>
                <a:tab pos="0" algn="l"/>
              </a:tabLst>
            </a:pPr>
            <a:endParaRPr lang="ru-RU"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a:latin typeface="Times New Roman" panose="02020603050405020304" pitchFamily="18" charset="0"/>
                <a:cs typeface="Times New Roman" panose="02020603050405020304" pitchFamily="18" charset="0"/>
              </a:rPr>
              <a:t>При организации педагогической работы, направленной на обеспечение вхождения детей старшего дошкольного возраста в социальный мир, необходимо использовать следующие средства: различные виды игр:</a:t>
            </a:r>
          </a:p>
          <a:p>
            <a:r>
              <a:rPr lang="ru-RU" sz="1400" dirty="0">
                <a:latin typeface="Times New Roman" panose="02020603050405020304" pitchFamily="18" charset="0"/>
                <a:cs typeface="Times New Roman" panose="02020603050405020304" pitchFamily="18" charset="0"/>
              </a:rPr>
              <a:t>-</a:t>
            </a:r>
            <a:r>
              <a:rPr lang="ru-RU" sz="1400" baseline="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творческие      (подразумевают      самостоятельное развитие  детьми  игровых  действий  в  рамках  заданной темы);</a:t>
            </a:r>
          </a:p>
          <a:p>
            <a:r>
              <a:rPr lang="ru-RU" sz="1400" dirty="0">
                <a:latin typeface="Times New Roman" panose="02020603050405020304" pitchFamily="18" charset="0"/>
                <a:cs typeface="Times New Roman" panose="02020603050405020304" pitchFamily="18" charset="0"/>
              </a:rPr>
              <a:t>- игры-инсценировки       (включают       проигрывание детьми проблемной ситуации);</a:t>
            </a:r>
          </a:p>
          <a:p>
            <a:r>
              <a:rPr lang="ru-RU" sz="1400" dirty="0">
                <a:latin typeface="Times New Roman" panose="02020603050405020304" pitchFamily="18" charset="0"/>
                <a:cs typeface="Times New Roman" panose="02020603050405020304" pitchFamily="18" charset="0"/>
              </a:rPr>
              <a:t>- игры-дискуссии (совместное обсуждение проблемы в игровой ситуации).</a:t>
            </a:r>
          </a:p>
          <a:p>
            <a:endParaRPr lang="ru-RU" dirty="0"/>
          </a:p>
        </p:txBody>
      </p:sp>
      <p:sp>
        <p:nvSpPr>
          <p:cNvPr id="4" name="Номер слайда 3"/>
          <p:cNvSpPr>
            <a:spLocks noGrp="1"/>
          </p:cNvSpPr>
          <p:nvPr>
            <p:ph type="sldNum" sz="quarter" idx="10"/>
          </p:nvPr>
        </p:nvSpPr>
        <p:spPr/>
        <p:txBody>
          <a:bodyPr/>
          <a:lstStyle/>
          <a:p>
            <a:fld id="{D8920DFE-6987-4BC4-B504-181906A60287}"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spcBef>
                <a:spcPts val="0"/>
              </a:spcBef>
              <a:spcAft>
                <a:spcPts val="0"/>
              </a:spcAft>
            </a:pPr>
            <a:r>
              <a:rPr lang="ru-RU" sz="1200" dirty="0">
                <a:latin typeface="Times New Roman" panose="02020603050405020304" pitchFamily="18" charset="0"/>
                <a:cs typeface="Times New Roman" panose="02020603050405020304" pitchFamily="18" charset="0"/>
              </a:rPr>
              <a:t>В социальном, личностном и эмоциональном развитии гиперактивных детей отмечается ряд проблем, которые необходимо учитывать и</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 их подготовке к</a:t>
            </a:r>
            <a:r>
              <a:rPr lang="ru-RU" sz="1200" baseline="0" dirty="0">
                <a:latin typeface="Times New Roman" panose="02020603050405020304" pitchFamily="18" charset="0"/>
                <a:cs typeface="Times New Roman" panose="02020603050405020304" pitchFamily="18" charset="0"/>
              </a:rPr>
              <a:t> ш</a:t>
            </a:r>
            <a:r>
              <a:rPr lang="ru-RU" sz="1200" dirty="0">
                <a:latin typeface="Times New Roman" panose="02020603050405020304" pitchFamily="18" charset="0"/>
                <a:cs typeface="Times New Roman" panose="02020603050405020304" pitchFamily="18" charset="0"/>
              </a:rPr>
              <a:t>коле</a:t>
            </a:r>
            <a:r>
              <a:rPr lang="ru-RU" sz="1200" dirty="0" smtClean="0">
                <a:latin typeface="Times New Roman" panose="02020603050405020304" pitchFamily="18" charset="0"/>
                <a:cs typeface="Times New Roman" panose="02020603050405020304" pitchFamily="18" charset="0"/>
              </a:rPr>
              <a:t>. Залогом </a:t>
            </a:r>
            <a:r>
              <a:rPr lang="ru-RU" sz="1200" dirty="0">
                <a:latin typeface="Times New Roman" panose="02020603050405020304" pitchFamily="18" charset="0"/>
                <a:cs typeface="Times New Roman" panose="02020603050405020304" pitchFamily="18" charset="0"/>
              </a:rPr>
              <a:t>успешного формирования всех </a:t>
            </a:r>
            <a:r>
              <a:rPr lang="ru-RU" sz="1200" dirty="0" err="1">
                <a:latin typeface="Times New Roman" panose="02020603050405020304" pitchFamily="18" charset="0"/>
                <a:cs typeface="Times New Roman" panose="02020603050405020304" pitchFamily="18" charset="0"/>
              </a:rPr>
              <a:t>школьно</a:t>
            </a:r>
            <a:r>
              <a:rPr lang="ru-RU" sz="1200" dirty="0">
                <a:latin typeface="Times New Roman" panose="02020603050405020304" pitchFamily="18" charset="0"/>
                <a:cs typeface="Times New Roman" panose="02020603050405020304" pitchFamily="18" charset="0"/>
              </a:rPr>
              <a:t> значимых функций у гиперактивных</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детей является развитие произвольной регуляции деятельности. Важным компонентом работы с гиперактивным ребенком перед школой является</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повышение его социальной компетентности и развитие навыков общения. В старшем дошкольном возрасте можно обучать ребенка таким способам игры, которые</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включали бы анализ действий и нахождение причинно-следственной связи в его собственном поведении. Нужно учиться устанавливать с ребенком договоренности</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относительно выполнения всех требований его режима, особенно тех, которые вызывают трудности. Сам ребенок должен принимать активное участие в решении</a:t>
            </a:r>
            <a:r>
              <a:rPr lang="ru-RU" sz="1200" baseline="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вопросов о том, когда, что и в каком объеме ему необходимо это делать.</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 сейчас к вашему вниманию практическая часть, </a:t>
            </a:r>
            <a:r>
              <a:rPr kumimoji="0" lang="ru-RU"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т.е</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какие игры, упражнения вы можете применять в своей работе с такими детьми.Давайте поиграем:</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Игра: “Сто мячей”</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Цель: Способствовать развитию навыка распределения внимания, умения устанавливать контакт с окружающими.</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Содержание: Игра проводится в несколько этапов.</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этап. Отрабатывание навыка невербального общения при передаче мяча. Участники встают в круг, у ведущего в руках мяч. “Договорившись” взглядом с одним из участников ведущий бросает ему мяч. Поймавший мяч, перебрасывает его следующему участнику так же “договорившись” с ним взглядом. Не допускается падение мяча на пол.</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Переход ко второму этапу возможен тогда, когда участники отработают навык невербального общения. При работе с детьми между этапами может пройти не один день, и даже неделя.</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этап. Игра проводится так же, только ведущий вводит дополнительный мяч, тем самым усложняя игру. Далее в игре может использоваться три, четыре пять мячей. Необходимо не допускать падения мячей на пол. Если мяч упал, то количество их сокращается на один.</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Найди отличие” (Лютова Е.К., Монина Г.Б.)</a:t>
            </a:r>
            <a:endPar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Цель: развитие умения концентрировать внимание на деталях.</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Ребенок рисует любую несложную картинку ( котик, домик и др) и передает ее взрослому, а сам отворачивается. Взрослый дорисовывает несколько деталей и возвращает картинку. Ребенок должен заметить, что изменилось в рисунке. Затем взрослый и ребенок могут поменяться ролями.</a:t>
            </a: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Игру можно проводить и с группой детей. В этом случае дети по очереди рисуют на доске какой-либо рисунок и отворачиваются (при этом возможность движения не ограничивается). Взрослый дорисовывает несколько деталей. Дети, взглянув на рисунок, должны сказать, какие изменения произошли.</a:t>
            </a:r>
          </a:p>
        </p:txBody>
      </p:sp>
      <p:sp>
        <p:nvSpPr>
          <p:cNvPr id="4" name="Номер слайда 3"/>
          <p:cNvSpPr>
            <a:spLocks noGrp="1"/>
          </p:cNvSpPr>
          <p:nvPr>
            <p:ph type="sldNum" sz="quarter" idx="5"/>
          </p:nvPr>
        </p:nvSpPr>
        <p:spPr/>
        <p:txBody>
          <a:bodyPr/>
          <a:lstStyle/>
          <a:p>
            <a:fld id="{D8920DFE-6987-4BC4-B504-181906A60287}"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sz="1400" dirty="0">
                <a:latin typeface="Times New Roman" panose="02020603050405020304" pitchFamily="18" charset="0"/>
                <a:cs typeface="Times New Roman" panose="02020603050405020304" pitchFamily="18" charset="0"/>
              </a:rPr>
              <a:t>При подборе подвижных игр следует учитывать то, что </a:t>
            </a:r>
            <a:r>
              <a:rPr lang="ru-RU" altLang="en-US" sz="1400" dirty="0" err="1">
                <a:latin typeface="Times New Roman" panose="02020603050405020304" pitchFamily="18" charset="0"/>
                <a:cs typeface="Times New Roman" panose="02020603050405020304" pitchFamily="18" charset="0"/>
              </a:rPr>
              <a:t>гиперактивные</a:t>
            </a:r>
            <a:r>
              <a:rPr lang="ru-RU" altLang="en-US" sz="1400" dirty="0">
                <a:latin typeface="Times New Roman" panose="02020603050405020304" pitchFamily="18" charset="0"/>
                <a:cs typeface="Times New Roman" panose="02020603050405020304" pitchFamily="18" charset="0"/>
              </a:rPr>
              <a:t> дети не умеют длительное время подчиняться групповым правилам. Они быстро утомляются, не умеют выслушивать и выполнять инструкции (заостряя внимание на деталях). Им трудно дожидаться своей очереди и считаться с интересами других детей. Начинать надо с индивидуальных игр, затем включать ребенка в малые подгруппы и только после этого переходить к коллективным играм</a:t>
            </a:r>
            <a:r>
              <a:rPr lang="ru-RU" altLang="en-US" sz="1400" dirty="0" smtClean="0">
                <a:latin typeface="Times New Roman" panose="02020603050405020304" pitchFamily="18" charset="0"/>
                <a:cs typeface="Times New Roman" panose="02020603050405020304" pitchFamily="18" charset="0"/>
              </a:rPr>
              <a:t>.</a:t>
            </a:r>
            <a:r>
              <a:rPr lang="en-US" altLang="en-US" sz="1400" dirty="0" smtClean="0">
                <a:latin typeface="Times New Roman" panose="02020603050405020304" pitchFamily="18" charset="0"/>
                <a:cs typeface="Times New Roman" panose="02020603050405020304" pitchFamily="18" charset="0"/>
              </a:rPr>
              <a:t> </a:t>
            </a:r>
            <a:r>
              <a:rPr lang="ru-RU" altLang="en-US" sz="1400" dirty="0" smtClean="0">
                <a:latin typeface="Times New Roman" panose="02020603050405020304" pitchFamily="18" charset="0"/>
                <a:cs typeface="Times New Roman" panose="02020603050405020304" pitchFamily="18" charset="0"/>
              </a:rPr>
              <a:t>Тренировку </a:t>
            </a:r>
            <a:r>
              <a:rPr lang="ru-RU" altLang="en-US" sz="1400" dirty="0">
                <a:latin typeface="Times New Roman" panose="02020603050405020304" pitchFamily="18" charset="0"/>
                <a:cs typeface="Times New Roman" panose="02020603050405020304" pitchFamily="18" charset="0"/>
              </a:rPr>
              <a:t>слабых функций проводить в игровой форме. (Ребенку легче сфокусироваться на задании). На начальном этапе работы подбирать игры на тренировку только одной функции. Затем можно усложнить работу, переходя к играм, способствующим развитию двух, а в дальнейшем трех функций. На данном слайде вы видите пример игр на тренировку одной функции.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pPr>
              <a:lnSpc>
                <a:spcPct val="115000"/>
              </a:lnSpc>
              <a:spcAft>
                <a:spcPts val="675"/>
              </a:spcAft>
            </a:pPr>
            <a:r>
              <a:rPr lang="ru-RU" altLang="en-US" sz="1600" dirty="0">
                <a:latin typeface="Times New Roman" panose="02020603050405020304" pitchFamily="18" charset="0"/>
                <a:cs typeface="Times New Roman" panose="02020603050405020304" pitchFamily="18" charset="0"/>
              </a:rPr>
              <a:t>На данном слайде отображены игры на тренировку двух и трех функций. Сейчас мы с вами можем вспомнить, какие игры вы используете в своей работе с гиперактивными детьми, давайте приведем примеры</a:t>
            </a:r>
            <a:r>
              <a:rPr lang="ru-RU" altLang="en-US" sz="1600" dirty="0" smtClean="0">
                <a:latin typeface="Times New Roman" panose="02020603050405020304" pitchFamily="18" charset="0"/>
                <a:cs typeface="Times New Roman" panose="02020603050405020304" pitchFamily="18" charset="0"/>
              </a:rPr>
              <a:t>.</a:t>
            </a:r>
          </a:p>
          <a:p>
            <a:r>
              <a:rPr lang="ru-RU" altLang="en-US" sz="1600" b="1" dirty="0" smtClean="0">
                <a:latin typeface="Times New Roman" panose="02020603050405020304" pitchFamily="18" charset="0"/>
                <a:cs typeface="Times New Roman" panose="02020603050405020304" pitchFamily="18" charset="0"/>
              </a:rPr>
              <a:t>Упражнение «Заполни</a:t>
            </a:r>
            <a:r>
              <a:rPr lang="ru-RU" altLang="en-US" sz="1600" b="1" baseline="0" dirty="0" smtClean="0">
                <a:latin typeface="Times New Roman" panose="02020603050405020304" pitchFamily="18" charset="0"/>
                <a:cs typeface="Times New Roman" panose="02020603050405020304" pitchFamily="18" charset="0"/>
              </a:rPr>
              <a:t> таблицу».  </a:t>
            </a:r>
            <a:r>
              <a:rPr lang="ru-RU" altLang="en-US" sz="1600" baseline="0" dirty="0" smtClean="0">
                <a:latin typeface="Times New Roman" panose="02020603050405020304" pitchFamily="18" charset="0"/>
                <a:cs typeface="Times New Roman" panose="02020603050405020304" pitchFamily="18" charset="0"/>
              </a:rPr>
              <a:t>Педагоги делятся на группы и получают задание: </a:t>
            </a:r>
            <a:r>
              <a:rPr lang="ru-RU" sz="1200" kern="1200" dirty="0" smtClean="0">
                <a:solidFill>
                  <a:schemeClr val="tx1"/>
                </a:solidFill>
                <a:effectLst/>
                <a:latin typeface="+mn-lt"/>
                <a:ea typeface="+mn-ea"/>
                <a:cs typeface="+mn-cs"/>
              </a:rPr>
              <a:t>1 группа делает подборку игр на отработку только одной функции (внимание, мышечный контроль, импульсивность);</a:t>
            </a:r>
          </a:p>
          <a:p>
            <a:pPr lvl="0"/>
            <a:r>
              <a:rPr lang="ru-RU" sz="1200" kern="1200" dirty="0" smtClean="0">
                <a:solidFill>
                  <a:schemeClr val="tx1"/>
                </a:solidFill>
                <a:effectLst/>
                <a:latin typeface="+mn-lt"/>
                <a:ea typeface="+mn-ea"/>
                <a:cs typeface="+mn-cs"/>
              </a:rPr>
              <a:t>2 группа подбирает игры на отработку двух функций (внимание + мышечный контроль, внимание + импульсивность, мышечный контроль + импульсивность).</a:t>
            </a:r>
          </a:p>
          <a:p>
            <a:pPr lvl="0"/>
            <a:r>
              <a:rPr lang="ru-RU" sz="1200" kern="1200" dirty="0" smtClean="0">
                <a:solidFill>
                  <a:schemeClr val="tx1"/>
                </a:solidFill>
                <a:effectLst/>
                <a:latin typeface="+mn-lt"/>
                <a:ea typeface="+mn-ea"/>
                <a:cs typeface="+mn-cs"/>
              </a:rPr>
              <a:t>3 группа осуществляет подбор игр на отработку трех функций (внимание + мышечный контроль + импульсивность)</a:t>
            </a:r>
          </a:p>
          <a:p>
            <a:pPr>
              <a:lnSpc>
                <a:spcPct val="115000"/>
              </a:lnSpc>
              <a:spcAft>
                <a:spcPts val="675"/>
              </a:spcAft>
            </a:pPr>
            <a:r>
              <a:rPr lang="ru-RU" sz="1600" dirty="0" smtClean="0">
                <a:effectLst/>
                <a:latin typeface="Times New Roman" panose="02020603050405020304" pitchFamily="18" charset="0"/>
                <a:ea typeface="SimSun" panose="02010600030101010101" pitchFamily="2" charset="-122"/>
                <a:cs typeface="Times New Roman" panose="02020603050405020304" pitchFamily="18" charset="0"/>
              </a:rPr>
              <a:t>А сейчас мы вас приглашаем поучаствовать еще в одной</a:t>
            </a:r>
            <a:r>
              <a:rPr lang="ru-RU" sz="160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ru-RU" sz="1600" b="1" baseline="0" dirty="0" smtClean="0">
                <a:effectLst/>
                <a:latin typeface="Times New Roman" panose="02020603050405020304" pitchFamily="18" charset="0"/>
                <a:ea typeface="SimSun" panose="02010600030101010101" pitchFamily="2" charset="-122"/>
                <a:cs typeface="Times New Roman" panose="02020603050405020304" pitchFamily="18" charset="0"/>
              </a:rPr>
              <a:t>игре «Колпак мой треугольны» .</a:t>
            </a:r>
            <a:endParaRPr lang="ru-RU" sz="1600" b="1"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ru-RU" altLang="en-US"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 данному QR-коду вы можете скачать подборку полезной литературы по теме нашего семинара.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Конечно, нельзя сказать, что использование всех перечисленных приемов даст быстрый результат. Педагог должен постоянно анализировать применяемые им методы воздействия на ребенка, отсеивая нерациональные, неэффективные.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Работа с гиперактивным ребенком требует огромного терпения, старания и желания помочь ребенку. При оптимально созданных условиях постепенно у ребенка сформируются мозговые структуры и гиперактивность станет гораздо ниже, но дефицит активного внимания и импульсивность все же будут проявляться.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Эффективные результаты коррекции синдрома дефицита внимания и гиперактивности достигаются при оптимальном сочетании медикаментозных и немедикаментозных методов, к которым относятся психологические и нейропсихологические программы, игры и упражнения.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D8920DFE-6987-4BC4-B504-181906A60287}"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mn-lt"/>
                <a:ea typeface="Calibri" panose="020F0502020204030204"/>
                <a:cs typeface="Times New Roman" panose="02020603050405020304"/>
              </a:rPr>
              <a:t>И</a:t>
            </a:r>
            <a:r>
              <a:rPr lang="ru-RU" sz="1200" baseline="0" dirty="0">
                <a:effectLst/>
                <a:latin typeface="+mn-lt"/>
                <a:ea typeface="Calibri" panose="020F0502020204030204"/>
                <a:cs typeface="Times New Roman" panose="02020603050405020304"/>
              </a:rPr>
              <a:t> конечно же </a:t>
            </a:r>
            <a:r>
              <a:rPr lang="ru-RU" sz="1200" dirty="0">
                <a:effectLst/>
                <a:latin typeface="+mn-lt"/>
                <a:ea typeface="Calibri" panose="020F0502020204030204"/>
                <a:cs typeface="Times New Roman" panose="02020603050405020304"/>
              </a:rPr>
              <a:t>актуальность данной</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темы </a:t>
            </a:r>
            <a:r>
              <a:rPr lang="ru-RU" sz="1200" dirty="0" err="1">
                <a:effectLst/>
                <a:latin typeface="+mn-lt"/>
                <a:ea typeface="Calibri" panose="020F0502020204030204"/>
                <a:cs typeface="Times New Roman" panose="02020603050405020304"/>
              </a:rPr>
              <a:t>Гиперактивность</a:t>
            </a:r>
            <a:r>
              <a:rPr lang="ru-RU" sz="1200" dirty="0">
                <a:effectLst/>
                <a:latin typeface="+mn-lt"/>
                <a:ea typeface="Calibri" panose="020F0502020204030204"/>
                <a:cs typeface="Times New Roman" panose="02020603050405020304"/>
              </a:rPr>
              <a:t> обусловлена тем, что никакая другая детская</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трудность не вызывает</a:t>
            </a:r>
            <a:r>
              <a:rPr lang="ru-RU" sz="1200" baseline="0" dirty="0">
                <a:effectLst/>
                <a:latin typeface="+mn-lt"/>
                <a:ea typeface="Calibri" panose="020F0502020204030204"/>
                <a:cs typeface="Times New Roman" panose="02020603050405020304"/>
              </a:rPr>
              <a:t> столько </a:t>
            </a:r>
            <a:r>
              <a:rPr lang="ru-RU" sz="1200" dirty="0">
                <a:effectLst/>
                <a:latin typeface="+mn-lt"/>
                <a:ea typeface="Calibri" panose="020F0502020204030204"/>
                <a:cs typeface="Times New Roman" panose="02020603050405020304"/>
              </a:rPr>
              <a:t>много нареканий,</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жалоб родителей и</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воспитателей детских садов как эта, весьма распространенная в дошкольном</a:t>
            </a:r>
            <a:r>
              <a:rPr lang="ru-RU" sz="1200" baseline="0" dirty="0">
                <a:effectLst/>
                <a:latin typeface="+mn-lt"/>
                <a:ea typeface="Calibri" panose="020F0502020204030204"/>
                <a:cs typeface="Times New Roman" panose="02020603050405020304"/>
              </a:rPr>
              <a:t> в</a:t>
            </a:r>
            <a:r>
              <a:rPr lang="ru-RU" sz="1200" dirty="0">
                <a:effectLst/>
                <a:latin typeface="+mn-lt"/>
                <a:ea typeface="Calibri" panose="020F0502020204030204"/>
                <a:cs typeface="Times New Roman" panose="02020603050405020304"/>
              </a:rPr>
              <a:t>озрасте.</a:t>
            </a:r>
          </a:p>
          <a:p>
            <a:endParaRPr lang="ru-RU" sz="1200" b="1" dirty="0">
              <a:effectLst/>
              <a:latin typeface="+mn-lt"/>
              <a:cs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1" i="0" u="none" strike="noStrike" kern="1200" cap="none" spc="0" normalizeH="0" baseline="0" noProof="0" dirty="0">
                <a:ln>
                  <a:noFill/>
                </a:ln>
                <a:solidFill>
                  <a:prstClr val="black"/>
                </a:solidFill>
                <a:effectLst/>
                <a:uLnTx/>
                <a:uFillTx/>
                <a:latin typeface="+mn-lt"/>
                <a:ea typeface="+mn-ea"/>
                <a:cs typeface="+mn-cs"/>
              </a:rPr>
              <a:t>Уважаемые коллеги, подумайте 1 минуту и закончите фразу: ГИПЕРАКТИВНОСТЬ – это…</a:t>
            </a:r>
          </a:p>
          <a:p>
            <a:endParaRPr lang="ru-RU" b="1" dirty="0"/>
          </a:p>
        </p:txBody>
      </p:sp>
      <p:sp>
        <p:nvSpPr>
          <p:cNvPr id="4" name="Номер слайда 3"/>
          <p:cNvSpPr>
            <a:spLocks noGrp="1"/>
          </p:cNvSpPr>
          <p:nvPr>
            <p:ph type="sldNum" sz="quarter" idx="5"/>
          </p:nvPr>
        </p:nvSpPr>
        <p:spPr/>
        <p:txBody>
          <a:bodyPr/>
          <a:lstStyle/>
          <a:p>
            <a:fld id="{D8920DFE-6987-4BC4-B504-181906A60287}"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Упражнение на завершение «Собери </a:t>
            </a:r>
            <a:r>
              <a:rPr lang="ru-RU" dirty="0" err="1"/>
              <a:t>пазл</a:t>
            </a:r>
            <a:r>
              <a:rPr lang="ru-RU" dirty="0"/>
              <a:t>» участники у которых на их месте лежали кусочки </a:t>
            </a:r>
            <a:r>
              <a:rPr lang="ru-RU" dirty="0" err="1"/>
              <a:t>пазлов</a:t>
            </a:r>
            <a:r>
              <a:rPr lang="ru-RU" dirty="0"/>
              <a:t> собирают целые картинки по цветам, и зачитывают получившиеся высказывания! После этого происходит завершение семинара.</a:t>
            </a:r>
          </a:p>
        </p:txBody>
      </p:sp>
      <p:sp>
        <p:nvSpPr>
          <p:cNvPr id="4" name="Номер слайда 3"/>
          <p:cNvSpPr>
            <a:spLocks noGrp="1"/>
          </p:cNvSpPr>
          <p:nvPr>
            <p:ph type="sldNum" sz="quarter" idx="5"/>
          </p:nvPr>
        </p:nvSpPr>
        <p:spPr/>
        <p:txBody>
          <a:bodyPr/>
          <a:lstStyle/>
          <a:p>
            <a:fld id="{D8920DFE-6987-4BC4-B504-181906A60287}" type="slidenum">
              <a:rPr lang="ru-RU" smtClean="0"/>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750"/>
              </a:spcAft>
              <a:buClrTx/>
              <a:buSzTx/>
              <a:buFontTx/>
              <a:buNone/>
              <a:defRPr/>
            </a:pP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По данным исследований в разных странах, частота встречаемости данного расстройства перешла </a:t>
            </a:r>
            <a:r>
              <a:rPr kumimoji="0" lang="ru-RU" sz="1200" b="1"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от 1-3% до 24-28%.</a:t>
            </a:r>
            <a:endParaRPr kumimoji="0" lang="ru-RU" sz="1400" b="1" i="0" u="none" strike="noStrike" kern="1200" cap="none" spc="0" normalizeH="0" baseline="0" noProof="0" dirty="0">
              <a:ln>
                <a:noFill/>
              </a:ln>
              <a:solidFill>
                <a:prstClr val="black"/>
              </a:solidFill>
              <a:effectLst/>
              <a:uLnTx/>
              <a:uFillTx/>
              <a:latin typeface="+mn-lt"/>
              <a:ea typeface="Calibri" panose="020F0502020204030204"/>
              <a:cs typeface="Times New Roman" panose="02020603050405020304"/>
            </a:endParaRPr>
          </a:p>
          <a:p>
            <a:pPr marL="0" marR="0" lvl="0" indent="0" algn="just" defTabSz="914400" rtl="0" eaLnBrk="1" fontAlgn="auto" latinLnBrk="0" hangingPunct="1">
              <a:lnSpc>
                <a:spcPct val="115000"/>
              </a:lnSpc>
              <a:spcBef>
                <a:spcPts val="0"/>
              </a:spcBef>
              <a:spcAft>
                <a:spcPts val="750"/>
              </a:spcAft>
              <a:buClrTx/>
              <a:buSzTx/>
              <a:buFontTx/>
              <a:buNone/>
              <a:defRPr/>
            </a:pP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По возрасту это примерно </a:t>
            </a:r>
            <a:r>
              <a:rPr kumimoji="0" lang="ru-RU" sz="1200" b="1"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5% детей до 18 лет, 6% – среди детей школьного возраста, 3% среди подростков</a:t>
            </a: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a:t>
            </a:r>
            <a:endParaRPr kumimoji="0" lang="ru-RU" sz="1400" b="0" i="0" u="none" strike="noStrike" kern="1200" cap="none" spc="0" normalizeH="0" baseline="0" noProof="0" dirty="0">
              <a:ln>
                <a:noFill/>
              </a:ln>
              <a:solidFill>
                <a:prstClr val="black"/>
              </a:solidFill>
              <a:effectLst/>
              <a:uLnTx/>
              <a:uFillTx/>
              <a:latin typeface="+mn-lt"/>
              <a:ea typeface="Calibri" panose="020F0502020204030204"/>
              <a:cs typeface="Times New Roman" panose="02020603050405020304"/>
            </a:endParaRPr>
          </a:p>
          <a:p>
            <a:pPr marL="0" marR="0" lvl="0" indent="0" algn="just" defTabSz="914400" rtl="0" eaLnBrk="1" fontAlgn="auto" latinLnBrk="0" hangingPunct="1">
              <a:lnSpc>
                <a:spcPct val="115000"/>
              </a:lnSpc>
              <a:spcBef>
                <a:spcPts val="0"/>
              </a:spcBef>
              <a:spcAft>
                <a:spcPts val="750"/>
              </a:spcAft>
              <a:buClrTx/>
              <a:buSzTx/>
              <a:buFontTx/>
              <a:buNone/>
              <a:defRPr/>
            </a:pP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Согласно статистике, лидеры по количеству детей с СДВГ – </a:t>
            </a:r>
            <a:r>
              <a:rPr kumimoji="0" lang="ru-RU" sz="1200" b="1"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США (4 – 20%) и Россия (7 – 16 %). Затем идут Китай (1 – 13%) и Италия (3 – 10%)</a:t>
            </a: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a:t>
            </a:r>
            <a:endParaRPr kumimoji="0" lang="ru-RU" sz="1400" b="0" i="0" u="none" strike="noStrike" kern="1200" cap="none" spc="0" normalizeH="0" baseline="0" noProof="0" dirty="0">
              <a:ln>
                <a:noFill/>
              </a:ln>
              <a:solidFill>
                <a:prstClr val="black"/>
              </a:solidFill>
              <a:effectLst/>
              <a:uLnTx/>
              <a:uFillTx/>
              <a:latin typeface="+mn-lt"/>
              <a:ea typeface="Calibri" panose="020F0502020204030204"/>
              <a:cs typeface="Times New Roman" panose="02020603050405020304"/>
            </a:endParaRPr>
          </a:p>
          <a:p>
            <a:pPr marL="0" marR="0" lvl="0" indent="0" algn="just" defTabSz="914400" rtl="0" eaLnBrk="1" fontAlgn="auto" latinLnBrk="0" hangingPunct="1">
              <a:lnSpc>
                <a:spcPct val="115000"/>
              </a:lnSpc>
              <a:spcBef>
                <a:spcPts val="0"/>
              </a:spcBef>
              <a:spcAft>
                <a:spcPts val="750"/>
              </a:spcAft>
              <a:buClrTx/>
              <a:buSzTx/>
              <a:buFontTx/>
              <a:buNone/>
              <a:defRPr/>
            </a:pPr>
            <a:r>
              <a:rPr kumimoji="0" lang="ru-RU" sz="1200" b="0" i="1"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*Данные из  научных разработок «</a:t>
            </a:r>
            <a:r>
              <a:rPr kumimoji="0" lang="ru-RU" sz="1200" b="0" i="1" u="none" strike="noStrike" kern="1200" cap="none" spc="0" normalizeH="0" baseline="0" noProof="0" dirty="0" err="1">
                <a:ln>
                  <a:noFill/>
                </a:ln>
                <a:solidFill>
                  <a:srgbClr val="000000"/>
                </a:solidFill>
                <a:effectLst/>
                <a:uLnTx/>
                <a:uFillTx/>
                <a:latin typeface="Times New Roman" panose="02020603050405020304"/>
                <a:ea typeface="Times New Roman" panose="02020603050405020304"/>
                <a:cs typeface="Times New Roman" panose="02020603050405020304"/>
              </a:rPr>
              <a:t>Гиперкинетические</a:t>
            </a:r>
            <a:r>
              <a:rPr kumimoji="0" lang="ru-RU" sz="1200" b="0" i="1"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 расстройства» (СДВГ) Корень Е.В, </a:t>
            </a:r>
            <a:r>
              <a:rPr kumimoji="0" lang="ru-RU" sz="1200" b="0" i="1" u="none" strike="noStrike" kern="1200" cap="none" spc="0" normalizeH="0" baseline="0" noProof="0" dirty="0" err="1">
                <a:ln>
                  <a:noFill/>
                </a:ln>
                <a:solidFill>
                  <a:srgbClr val="000000"/>
                </a:solidFill>
                <a:effectLst/>
                <a:uLnTx/>
                <a:uFillTx/>
                <a:latin typeface="Times New Roman" panose="02020603050405020304"/>
                <a:ea typeface="Times New Roman" panose="02020603050405020304"/>
                <a:cs typeface="Times New Roman" panose="02020603050405020304"/>
              </a:rPr>
              <a:t>Куприятнова</a:t>
            </a:r>
            <a:r>
              <a:rPr kumimoji="0" lang="ru-RU" sz="1200" b="0" i="1"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 Т. А – Федеральный Медицинский Исследовательский Центр психиатрии и наркологии им. В.П. Сербского Минздрава </a:t>
            </a:r>
            <a:r>
              <a:rPr kumimoji="0" lang="ru-RU" sz="1200" b="0" i="1" u="none" strike="noStrike" kern="1200" cap="none" spc="0" normalizeH="0" baseline="0" noProof="0" dirty="0" err="1">
                <a:ln>
                  <a:noFill/>
                </a:ln>
                <a:solidFill>
                  <a:srgbClr val="000000"/>
                </a:solidFill>
                <a:effectLst/>
                <a:uLnTx/>
                <a:uFillTx/>
                <a:latin typeface="Times New Roman" panose="02020603050405020304"/>
                <a:ea typeface="Times New Roman" panose="02020603050405020304"/>
                <a:cs typeface="Times New Roman" panose="02020603050405020304"/>
              </a:rPr>
              <a:t>Россиии</a:t>
            </a:r>
            <a:r>
              <a:rPr kumimoji="0" lang="ru-RU" sz="1200" b="0" i="1"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 Москва, 2015.</a:t>
            </a:r>
            <a:endParaRPr kumimoji="0" lang="ru-RU" sz="1400" b="0" i="0" u="none" strike="noStrike" kern="1200" cap="none" spc="0" normalizeH="0" baseline="0" noProof="0" dirty="0">
              <a:ln>
                <a:noFill/>
              </a:ln>
              <a:solidFill>
                <a:prstClr val="black"/>
              </a:solidFill>
              <a:effectLst/>
              <a:uLnTx/>
              <a:uFillTx/>
              <a:latin typeface="+mn-lt"/>
              <a:ea typeface="Calibri" panose="020F0502020204030204"/>
              <a:cs typeface="Times New Roman" panose="02020603050405020304"/>
            </a:endParaRPr>
          </a:p>
          <a:p>
            <a:pPr marL="0" marR="0" lvl="0" indent="0" algn="just" defTabSz="914400" rtl="0" eaLnBrk="1" fontAlgn="auto" latinLnBrk="0" hangingPunct="1">
              <a:lnSpc>
                <a:spcPct val="115000"/>
              </a:lnSpc>
              <a:spcBef>
                <a:spcPts val="0"/>
              </a:spcBef>
              <a:spcAft>
                <a:spcPts val="750"/>
              </a:spcAft>
              <a:buClrTx/>
              <a:buSzTx/>
              <a:buFontTx/>
              <a:buNone/>
              <a:defRPr/>
            </a:pPr>
            <a:r>
              <a:rPr kumimoji="0" lang="ru-RU" sz="1200" b="0" i="0" u="none" strike="noStrike" kern="120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rPr>
              <a:t>Разброс в статистике связан с тем, что в разных странах – разные критерии и методы диагностики. </a:t>
            </a:r>
            <a:r>
              <a:rPr kumimoji="0" lang="ru-RU" sz="1200" b="0" i="0" u="none" strike="noStrike" kern="1200" cap="none" spc="0" normalizeH="0" baseline="0" noProof="0" dirty="0">
                <a:ln>
                  <a:noFill/>
                </a:ln>
                <a:solidFill>
                  <a:prstClr val="black"/>
                </a:solidFill>
                <a:effectLst/>
                <a:uLnTx/>
                <a:uFillTx/>
                <a:latin typeface="Times New Roman" panose="02020603050405020304"/>
                <a:ea typeface="Calibri" panose="020F0502020204030204"/>
                <a:cs typeface="Times New Roman" panose="02020603050405020304"/>
              </a:rPr>
              <a:t>Основными причинами синдрома </a:t>
            </a:r>
            <a:r>
              <a:rPr kumimoji="0" lang="ru-RU" sz="1200" b="0" i="0" u="none" strike="noStrike" kern="1200" cap="none" spc="0" normalizeH="0" baseline="0" noProof="0" dirty="0" err="1">
                <a:ln>
                  <a:noFill/>
                </a:ln>
                <a:solidFill>
                  <a:prstClr val="black"/>
                </a:solidFill>
                <a:effectLst/>
                <a:uLnTx/>
                <a:uFillTx/>
                <a:latin typeface="Times New Roman" panose="02020603050405020304"/>
                <a:ea typeface="Calibri" panose="020F0502020204030204"/>
                <a:cs typeface="Times New Roman" panose="02020603050405020304"/>
              </a:rPr>
              <a:t>гиперактивности</a:t>
            </a:r>
            <a:r>
              <a:rPr kumimoji="0" lang="ru-RU" sz="1200" b="0" i="0" u="none" strike="noStrike" kern="1200" cap="none" spc="0" normalizeH="0" baseline="0" noProof="0" dirty="0">
                <a:ln>
                  <a:noFill/>
                </a:ln>
                <a:solidFill>
                  <a:prstClr val="black"/>
                </a:solidFill>
                <a:effectLst/>
                <a:uLnTx/>
                <a:uFillTx/>
                <a:latin typeface="Times New Roman" panose="02020603050405020304"/>
                <a:ea typeface="Calibri" panose="020F0502020204030204"/>
                <a:cs typeface="Times New Roman" panose="02020603050405020304"/>
              </a:rPr>
              <a:t> являются: патология беременности и родов (85% случаев), инфекции и интоксикации первых лет жизни, генетическая обусловленность.</a:t>
            </a:r>
            <a:endParaRPr kumimoji="0" lang="ru-RU" sz="1050" b="0" i="0" u="none" strike="noStrike" kern="1200" cap="none" spc="0" normalizeH="0" baseline="0" noProof="0" dirty="0">
              <a:ln>
                <a:noFill/>
              </a:ln>
              <a:solidFill>
                <a:prstClr val="black"/>
              </a:solidFill>
              <a:effectLst/>
              <a:uLnTx/>
              <a:uFillTx/>
              <a:latin typeface="+mn-lt"/>
              <a:ea typeface="Calibri" panose="020F0502020204030204"/>
              <a:cs typeface="Times New Roman" panose="02020603050405020304"/>
            </a:endParaRPr>
          </a:p>
          <a:p>
            <a:endParaRPr lang="ru-RU" b="1" dirty="0"/>
          </a:p>
        </p:txBody>
      </p:sp>
      <p:sp>
        <p:nvSpPr>
          <p:cNvPr id="4" name="Номер слайда 3"/>
          <p:cNvSpPr>
            <a:spLocks noGrp="1"/>
          </p:cNvSpPr>
          <p:nvPr>
            <p:ph type="sldNum" sz="quarter" idx="5"/>
          </p:nvPr>
        </p:nvSpPr>
        <p:spPr/>
        <p:txBody>
          <a:bodyPr/>
          <a:lstStyle/>
          <a:p>
            <a:fld id="{D8920DFE-6987-4BC4-B504-181906A60287}"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a:t>Предлагаем практическое Упражнение</a:t>
            </a:r>
            <a:r>
              <a:rPr lang="ru-RU" b="1" dirty="0"/>
              <a:t> «ПОРТРЕТ ГИПЕРАКТИВНОГО РЕБЁНКА» </a:t>
            </a:r>
          </a:p>
          <a:p>
            <a:endParaRPr lang="ru-RU" b="1" dirty="0"/>
          </a:p>
          <a:p>
            <a:r>
              <a:rPr lang="ru-RU" dirty="0"/>
              <a:t>Сейчас</a:t>
            </a:r>
            <a:r>
              <a:rPr lang="ru-RU" baseline="0" dirty="0"/>
              <a:t> </a:t>
            </a:r>
            <a:r>
              <a:rPr lang="ru-RU" dirty="0"/>
              <a:t>каждой подгруппе выдадим карточки</a:t>
            </a:r>
            <a:r>
              <a:rPr lang="ru-RU" baseline="0" dirty="0"/>
              <a:t> «</a:t>
            </a:r>
            <a:r>
              <a:rPr lang="ru-RU" dirty="0"/>
              <a:t>Портрет </a:t>
            </a:r>
            <a:r>
              <a:rPr lang="ru-RU" dirty="0" err="1"/>
              <a:t>гиперактивного</a:t>
            </a:r>
            <a:r>
              <a:rPr lang="ru-RU" baseline="0" dirty="0"/>
              <a:t> </a:t>
            </a:r>
            <a:r>
              <a:rPr lang="ru-RU" dirty="0"/>
              <a:t>ребёнка», на которых</a:t>
            </a:r>
            <a:r>
              <a:rPr lang="ru-RU" baseline="0" dirty="0"/>
              <a:t> </a:t>
            </a:r>
            <a:r>
              <a:rPr lang="ru-RU" dirty="0"/>
              <a:t>перечислены индивидуальные особенности (агрессивных, гиперактивных, тревожных</a:t>
            </a:r>
            <a:r>
              <a:rPr lang="ru-RU" baseline="0" dirty="0"/>
              <a:t>) </a:t>
            </a:r>
            <a:r>
              <a:rPr lang="ru-RU" dirty="0"/>
              <a:t>детей. Вы</a:t>
            </a:r>
            <a:r>
              <a:rPr lang="ru-RU" baseline="0" dirty="0"/>
              <a:t> </a:t>
            </a:r>
            <a:r>
              <a:rPr lang="ru-RU" dirty="0"/>
              <a:t>совместно должны выбрать черты, которые свойственны </a:t>
            </a:r>
            <a:r>
              <a:rPr lang="ru-RU" b="1" dirty="0"/>
              <a:t>гиперактивному ребенку</a:t>
            </a:r>
            <a:r>
              <a:rPr lang="ru-RU" dirty="0"/>
              <a:t>. Затем каждая подгруппа</a:t>
            </a:r>
            <a:r>
              <a:rPr lang="ru-RU" baseline="0" dirty="0"/>
              <a:t> </a:t>
            </a:r>
            <a:r>
              <a:rPr lang="ru-RU" dirty="0"/>
              <a:t>зачитывает</a:t>
            </a:r>
            <a:r>
              <a:rPr lang="ru-RU" baseline="0" dirty="0"/>
              <a:t> </a:t>
            </a:r>
            <a:r>
              <a:rPr lang="ru-RU" dirty="0"/>
              <a:t>свою характеристику, после чего проводится общее обсуждение</a:t>
            </a:r>
            <a:r>
              <a:rPr lang="ru-RU" baseline="0" dirty="0"/>
              <a:t> </a:t>
            </a:r>
            <a:r>
              <a:rPr lang="ru-RU" dirty="0"/>
              <a:t>(</a:t>
            </a:r>
            <a:r>
              <a:rPr lang="ru-RU" dirty="0" err="1"/>
              <a:t>т.к</a:t>
            </a:r>
            <a:r>
              <a:rPr lang="ru-RU" baseline="0" dirty="0"/>
              <a:t> н</a:t>
            </a:r>
            <a:r>
              <a:rPr lang="ru-RU" dirty="0"/>
              <a:t>екоторые индивидуальные особенности и поведенческие проявления нельзя чётко отнести к какой – либо категории,</a:t>
            </a:r>
            <a:r>
              <a:rPr lang="ru-RU" baseline="0" dirty="0"/>
              <a:t> п</a:t>
            </a:r>
            <a:r>
              <a:rPr lang="ru-RU" dirty="0"/>
              <a:t>оэтому здесь возможно обсуждение). </a:t>
            </a:r>
          </a:p>
        </p:txBody>
      </p:sp>
      <p:sp>
        <p:nvSpPr>
          <p:cNvPr id="4" name="Номер слайда 3"/>
          <p:cNvSpPr>
            <a:spLocks noGrp="1"/>
          </p:cNvSpPr>
          <p:nvPr>
            <p:ph type="sldNum" sz="quarter" idx="5"/>
          </p:nvPr>
        </p:nvSpPr>
        <p:spPr/>
        <p:txBody>
          <a:bodyPr/>
          <a:lstStyle/>
          <a:p>
            <a:fld id="{D8920DFE-6987-4BC4-B504-181906A60287}"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u="none" dirty="0">
                <a:effectLst/>
                <a:latin typeface="+mn-lt"/>
                <a:ea typeface="Calibri" panose="020F0502020204030204"/>
                <a:cs typeface="Times New Roman" panose="02020603050405020304"/>
              </a:rPr>
              <a:t>Определение СДВГ:</a:t>
            </a:r>
            <a:r>
              <a:rPr lang="ru-RU" sz="1200" u="none" baseline="0" dirty="0">
                <a:effectLst/>
                <a:latin typeface="+mn-lt"/>
                <a:ea typeface="Calibri" panose="020F0502020204030204"/>
                <a:cs typeface="Times New Roman" panose="02020603050405020304"/>
              </a:rPr>
              <a:t> </a:t>
            </a:r>
            <a:r>
              <a:rPr lang="ru-RU" sz="1200" b="1" u="sng" dirty="0" err="1">
                <a:effectLst/>
                <a:latin typeface="+mn-lt"/>
                <a:ea typeface="Calibri" panose="020F0502020204030204"/>
                <a:cs typeface="Times New Roman" panose="02020603050405020304"/>
              </a:rPr>
              <a:t>Гиперактивность</a:t>
            </a:r>
            <a:r>
              <a:rPr lang="ru-RU" sz="1200" dirty="0">
                <a:effectLst/>
                <a:latin typeface="+mn-lt"/>
                <a:ea typeface="Calibri" panose="020F0502020204030204"/>
                <a:cs typeface="Times New Roman" panose="02020603050405020304"/>
              </a:rPr>
              <a:t> — состояние, при котором активность и возбудимость человека превышает норму. В случае, если подобное поведение является</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проблемой для других, </a:t>
            </a:r>
            <a:r>
              <a:rPr lang="ru-RU" sz="1200" dirty="0" err="1">
                <a:effectLst/>
                <a:latin typeface="+mn-lt"/>
                <a:ea typeface="Calibri" panose="020F0502020204030204"/>
                <a:cs typeface="Times New Roman" panose="02020603050405020304"/>
              </a:rPr>
              <a:t>гиперактивность</a:t>
            </a:r>
            <a:r>
              <a:rPr lang="ru-RU" sz="1200" dirty="0">
                <a:effectLst/>
                <a:latin typeface="+mn-lt"/>
                <a:ea typeface="Calibri" panose="020F0502020204030204"/>
                <a:cs typeface="Times New Roman" panose="02020603050405020304"/>
              </a:rPr>
              <a:t> трактуется как поведенческое</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расстройство. </a:t>
            </a:r>
            <a:r>
              <a:rPr lang="ru-RU" sz="1200" dirty="0" err="1">
                <a:effectLst/>
                <a:latin typeface="+mn-lt"/>
                <a:ea typeface="Calibri" panose="020F0502020204030204"/>
                <a:cs typeface="Times New Roman" panose="02020603050405020304"/>
              </a:rPr>
              <a:t>Гиперактивность</a:t>
            </a:r>
            <a:r>
              <a:rPr lang="ru-RU" sz="1200" dirty="0">
                <a:effectLst/>
                <a:latin typeface="+mn-lt"/>
                <a:ea typeface="Calibri" panose="020F0502020204030204"/>
                <a:cs typeface="Times New Roman" panose="02020603050405020304"/>
              </a:rPr>
              <a:t> является признаком слабой нервной системы, с</a:t>
            </a:r>
            <a:r>
              <a:rPr lang="ru-RU" sz="1200" baseline="0" dirty="0">
                <a:effectLst/>
                <a:latin typeface="+mn-lt"/>
                <a:ea typeface="Calibri" panose="020F0502020204030204"/>
                <a:cs typeface="Times New Roman" panose="02020603050405020304"/>
              </a:rPr>
              <a:t> </a:t>
            </a:r>
            <a:r>
              <a:rPr lang="ru-RU" sz="1200" dirty="0">
                <a:effectLst/>
                <a:latin typeface="+mn-lt"/>
                <a:ea typeface="Calibri" panose="020F0502020204030204"/>
                <a:cs typeface="Times New Roman" panose="02020603050405020304"/>
              </a:rPr>
              <a:t>быстрым переутомлением.</a:t>
            </a:r>
          </a:p>
          <a:p>
            <a:endParaRPr lang="ru-RU" b="1" dirty="0"/>
          </a:p>
        </p:txBody>
      </p:sp>
      <p:sp>
        <p:nvSpPr>
          <p:cNvPr id="4" name="Номер слайда 3"/>
          <p:cNvSpPr>
            <a:spLocks noGrp="1"/>
          </p:cNvSpPr>
          <p:nvPr>
            <p:ph type="sldNum" sz="quarter" idx="5"/>
          </p:nvPr>
        </p:nvSpPr>
        <p:spPr/>
        <p:txBody>
          <a:bodyPr/>
          <a:lstStyle/>
          <a:p>
            <a:fld id="{D8920DFE-6987-4BC4-B504-181906A60287}"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ru-RU" sz="20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Т.е</a:t>
            </a:r>
            <a:r>
              <a:rPr kumimoji="0" lang="ru-RU" sz="2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a:t>
            </a:r>
            <a:r>
              <a:rPr kumimoji="0" lang="ru-RU" sz="2000" b="1"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гиперактивность</a:t>
            </a:r>
            <a:r>
              <a:rPr kumimoji="0" lang="ru-RU" sz="20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детей </a:t>
            </a:r>
            <a:r>
              <a:rPr kumimoji="0" lang="ru-RU" sz="2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характеризуется тем, что они чрезвычайно подвижны, все время бегают, крутятся, пытаются куда-то забраться. Их избыточная моторная активность бывает бесцельной, не соответствующей требованиям конкретной обстановки. </a:t>
            </a:r>
            <a:r>
              <a:rPr kumimoji="0" lang="ru-RU" sz="2000" b="0" i="0" u="none" strike="noStrike" kern="1200" cap="none" spc="0" normalizeH="0" baseline="0" noProof="0" dirty="0" err="1">
                <a:ln>
                  <a:noFill/>
                </a:ln>
                <a:solidFill>
                  <a:prstClr val="black"/>
                </a:solidFill>
                <a:effectLst/>
                <a:uLnTx/>
                <a:uFillTx/>
                <a:latin typeface="Times New Roman" panose="02020603050405020304" charset="0"/>
                <a:ea typeface="+mn-ea"/>
                <a:cs typeface="Times New Roman" panose="02020603050405020304" charset="0"/>
              </a:rPr>
              <a:t>Гиперактивность</a:t>
            </a:r>
            <a:r>
              <a:rPr kumimoji="0" lang="ru-RU" sz="2000" b="0"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 проявляется не просто избыточной двигательной активностью (которая может отмечаться даже в часы сна), но также беспокойством, посторонними движениями во время выполнения заданий, требующих усидчивости.</a:t>
            </a:r>
          </a:p>
          <a:p>
            <a:endParaRPr lang="ru-RU" dirty="0"/>
          </a:p>
        </p:txBody>
      </p:sp>
      <p:sp>
        <p:nvSpPr>
          <p:cNvPr id="4" name="Номер слайда 3"/>
          <p:cNvSpPr>
            <a:spLocks noGrp="1"/>
          </p:cNvSpPr>
          <p:nvPr>
            <p:ph type="sldNum" sz="quarter" idx="10"/>
          </p:nvPr>
        </p:nvSpPr>
        <p:spPr/>
        <p:txBody>
          <a:bodyPr/>
          <a:lstStyle/>
          <a:p>
            <a:fld id="{D8920DFE-6987-4BC4-B504-181906A60287}"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b="0" i="0" dirty="0">
                <a:solidFill>
                  <a:srgbClr val="333333"/>
                </a:solidFill>
                <a:effectLst/>
                <a:latin typeface="Uni Neue Book"/>
              </a:rPr>
              <a:t>Детей с СДВГ часто обвиняют в отсутствии дисциплины, хотя причинами такого поведения являются не особенности характера, а нарушение развития нервной системы. В происхождении СДВГ играют роль генетические механизмы, органическое повреждение головного мозга и психосоциальные факторы. Значительную роль в происхождении СДВГ играют неблагоприятные факторы в течение беременности и родов.</a:t>
            </a:r>
            <a:r>
              <a:rPr lang="ru-RU" sz="1200" dirty="0">
                <a:effectLst/>
                <a:latin typeface="Times New Roman" panose="02020603050405020304"/>
                <a:ea typeface="Calibri" panose="020F0502020204030204"/>
                <a:cs typeface="Times New Roman" panose="02020603050405020304"/>
              </a:rPr>
              <a:t> </a:t>
            </a:r>
            <a:r>
              <a:rPr lang="ru-RU" b="0" i="0" dirty="0">
                <a:solidFill>
                  <a:srgbClr val="333333"/>
                </a:solidFill>
                <a:effectLst/>
                <a:latin typeface="Uni Neue Book"/>
              </a:rPr>
              <a:t>Всегда следует иметь в виду возможность воздействия нескольких факторов, влияющих друг на друга. Таким образом можно сказать, что </a:t>
            </a:r>
            <a:r>
              <a:rPr lang="ru-RU" b="0" i="0" dirty="0">
                <a:solidFill>
                  <a:srgbClr val="000000"/>
                </a:solidFill>
                <a:effectLst/>
                <a:latin typeface="PT Sans" panose="020B0503020203020204" pitchFamily="34" charset="-52"/>
              </a:rPr>
              <a:t>СДВГ развивается при сочетании целого комплекса факторов: социальных, психологических и биологических.</a:t>
            </a:r>
          </a:p>
        </p:txBody>
      </p:sp>
      <p:sp>
        <p:nvSpPr>
          <p:cNvPr id="4" name="Номер слайда 3"/>
          <p:cNvSpPr>
            <a:spLocks noGrp="1"/>
          </p:cNvSpPr>
          <p:nvPr>
            <p:ph type="sldNum" sz="quarter" idx="5"/>
          </p:nvPr>
        </p:nvSpPr>
        <p:spPr/>
        <p:txBody>
          <a:bodyPr/>
          <a:lstStyle/>
          <a:p>
            <a:fld id="{D8920DFE-6987-4BC4-B504-181906A60287}"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1200" dirty="0">
                <a:effectLst/>
                <a:latin typeface="Times New Roman" panose="02020603050405020304"/>
                <a:ea typeface="Calibri" panose="020F0502020204030204"/>
                <a:cs typeface="Times New Roman" panose="02020603050405020304"/>
              </a:rPr>
              <a:t>Давайте более подробно рассмотрим биологические и социально –психологические причины СДВГ.  Основными причинами синдрома гиперактивности являются: патология беременности и родов (85% случаев), инфекции и интоксикации первых лет жизни, генетическая обусловленность. </a:t>
            </a:r>
            <a:r>
              <a:rPr lang="ru-RU" b="0" i="0" dirty="0">
                <a:solidFill>
                  <a:srgbClr val="000000"/>
                </a:solidFill>
                <a:effectLst/>
                <a:latin typeface="PT Sans" panose="020B0503020203020204" pitchFamily="34" charset="-52"/>
              </a:rPr>
              <a:t>Биологические факторы в развитии СДВГ играют основную роль в первые годы жизни ребенка. В дальнейшем начинают доминировать социально-психологические факторы. </a:t>
            </a:r>
            <a:r>
              <a:rPr lang="ru-RU" sz="1200" dirty="0">
                <a:effectLst/>
                <a:latin typeface="Times New Roman" panose="02020603050405020304"/>
                <a:ea typeface="Calibri" panose="020F0502020204030204"/>
                <a:cs typeface="Times New Roman" panose="02020603050405020304"/>
              </a:rPr>
              <a:t>Среди психологических и социальных факторов, влияющих на проявление СДВГ выделяет следующие: неподготовленность родителей к семейной жизни, напряженность и частые конфликты в семье, предубежденность и нетерпимость в отношении к детям. Усиливающими неблагоприятный результирующий эффект являются такие факторы, как низкий материальный уровень, стесненные условия проживания, злоупотребление алкоголем членами семьи, использование физических методов наказания. Неблагоприятные социально-экономические и психологические и экологические условия </a:t>
            </a:r>
            <a:r>
              <a:rPr lang="ru-RU" sz="1200" b="1" dirty="0">
                <a:effectLst/>
                <a:latin typeface="Times New Roman" panose="02020603050405020304"/>
                <a:ea typeface="Calibri" panose="020F0502020204030204"/>
                <a:cs typeface="Times New Roman" panose="02020603050405020304"/>
              </a:rPr>
              <a:t>могут усиливать проявления </a:t>
            </a:r>
            <a:r>
              <a:rPr lang="ru-RU" sz="1200" dirty="0">
                <a:effectLst/>
                <a:latin typeface="Times New Roman" panose="02020603050405020304"/>
                <a:ea typeface="Calibri" panose="020F0502020204030204"/>
                <a:cs typeface="Times New Roman" panose="02020603050405020304"/>
              </a:rPr>
              <a:t>расстройств, возникших в результате наследственной патологии или повреждений головного мозга в перинатальном периоде. В основе гиперактивности лежит минимальная мозговая дисфункция – ММД, т.е.</a:t>
            </a:r>
            <a:r>
              <a:rPr lang="ru-RU" sz="1200" baseline="0" dirty="0">
                <a:effectLst/>
                <a:latin typeface="Times New Roman" panose="02020603050405020304"/>
                <a:ea typeface="Calibri" panose="020F0502020204030204"/>
                <a:cs typeface="Times New Roman" panose="02020603050405020304"/>
              </a:rPr>
              <a:t> </a:t>
            </a:r>
            <a:r>
              <a:rPr lang="ru-RU" sz="1200" dirty="0">
                <a:effectLst/>
                <a:latin typeface="Times New Roman" panose="02020603050405020304"/>
                <a:ea typeface="Calibri" panose="020F0502020204030204"/>
                <a:cs typeface="Times New Roman" panose="02020603050405020304"/>
              </a:rPr>
              <a:t>недостаточная зрелость отдельных зон головного мозга. СДВГ, ММД – это диагноз,  право </a:t>
            </a:r>
            <a:r>
              <a:rPr lang="ru-RU" sz="1200" b="1" dirty="0">
                <a:solidFill>
                  <a:srgbClr val="617381"/>
                </a:solidFill>
                <a:effectLst/>
                <a:latin typeface="Lato" panose="020F0502020204030203" pitchFamily="34" charset="0"/>
                <a:ea typeface="Times New Roman" panose="02020603050405020304" charset="0"/>
                <a:cs typeface="Times New Roman" panose="02020603050405020304" charset="0"/>
              </a:rPr>
              <a:t>установить его может врач невролог или невропатолог.</a:t>
            </a:r>
            <a:r>
              <a:rPr lang="ru-RU" sz="1200" dirty="0">
                <a:effectLst/>
                <a:latin typeface="Times New Roman" panose="02020603050405020304"/>
                <a:ea typeface="Calibri" panose="020F0502020204030204"/>
                <a:cs typeface="Times New Roman" panose="02020603050405020304"/>
              </a:rPr>
              <a:t> И сегодня мы больше говорим о детях, имеющих диагноз, но некоторые из особенностей этих детей характерны для многих ребят (высокая подвижность, невнимательность, импульсивность), т.е. предложенные игры и упражнения могут применяться и в работе с ними. </a:t>
            </a:r>
            <a:endParaRPr lang="ru-RU" sz="1050" dirty="0">
              <a:effectLst/>
              <a:latin typeface="+mn-lt"/>
              <a:ea typeface="Calibri" panose="020F0502020204030204"/>
              <a:cs typeface="Times New Roman" panose="02020603050405020304"/>
            </a:endParaRPr>
          </a:p>
          <a:p>
            <a:endParaRPr lang="ru-RU" dirty="0"/>
          </a:p>
        </p:txBody>
      </p:sp>
      <p:sp>
        <p:nvSpPr>
          <p:cNvPr id="4" name="Номер слайда 3"/>
          <p:cNvSpPr>
            <a:spLocks noGrp="1"/>
          </p:cNvSpPr>
          <p:nvPr>
            <p:ph type="sldNum" sz="quarter" idx="5"/>
          </p:nvPr>
        </p:nvSpPr>
        <p:spPr/>
        <p:txBody>
          <a:bodyPr/>
          <a:lstStyle/>
          <a:p>
            <a:fld id="{D8920DFE-6987-4BC4-B504-181906A60287}"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750"/>
              </a:spcAft>
            </a:pPr>
            <a:r>
              <a:rPr lang="ru-RU" sz="1600" baseline="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Далее такие дети с</a:t>
            </a:r>
            <a:r>
              <a:rPr lang="ru-RU" sz="160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 большим энтузиазмом берутся за задание, но так и не заканчивают его.</a:t>
            </a:r>
            <a:r>
              <a:rPr lang="ru-RU" sz="1600" baseline="0" dirty="0">
                <a:solidFill>
                  <a:schemeClr val="tx1"/>
                </a:solidFill>
                <a:effectLst/>
                <a:latin typeface="Times New Roman" panose="02020603050405020304" pitchFamily="18" charset="0"/>
                <a:ea typeface="Times New Roman" panose="02020603050405020304"/>
                <a:cs typeface="Times New Roman" panose="02020603050405020304" pitchFamily="18" charset="0"/>
              </a:rPr>
              <a:t> </a:t>
            </a:r>
            <a:r>
              <a:rPr lang="ru-RU" sz="160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Испытывают трудности в организации самостоятельного выполнения  заданий и других видов деятельности.</a:t>
            </a:r>
            <a:r>
              <a:rPr lang="ru-RU" sz="1600" baseline="0" dirty="0">
                <a:solidFill>
                  <a:schemeClr val="tx1"/>
                </a:solidFill>
                <a:effectLst/>
                <a:latin typeface="Times New Roman" panose="02020603050405020304" pitchFamily="18" charset="0"/>
                <a:ea typeface="Times New Roman" panose="02020603050405020304"/>
                <a:cs typeface="Times New Roman" panose="02020603050405020304" pitchFamily="18" charset="0"/>
              </a:rPr>
              <a:t> Т</a:t>
            </a:r>
            <a:r>
              <a:rPr lang="ru-RU" sz="160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еряют вещи, часто бывают забывчивыми.</a:t>
            </a:r>
            <a:r>
              <a:rPr lang="ru-RU" sz="1600" baseline="0" dirty="0">
                <a:solidFill>
                  <a:schemeClr val="tx1"/>
                </a:solidFill>
                <a:effectLst/>
                <a:latin typeface="Times New Roman" panose="02020603050405020304" pitchFamily="18" charset="0"/>
                <a:ea typeface="Times New Roman" panose="02020603050405020304"/>
                <a:cs typeface="Times New Roman" panose="02020603050405020304" pitchFamily="18" charset="0"/>
              </a:rPr>
              <a:t> </a:t>
            </a:r>
            <a:r>
              <a:rPr lang="ru-RU" sz="160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Избегают скучных и требующих умственных усилий заданий. Начинают отвечать, не дослушав вопроса.</a:t>
            </a:r>
            <a:r>
              <a:rPr lang="ru-RU" sz="1600" baseline="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 </a:t>
            </a:r>
            <a:r>
              <a:rPr lang="ru-RU" sz="1600" dirty="0">
                <a:solidFill>
                  <a:srgbClr val="333333"/>
                </a:solidFill>
                <a:effectLst/>
                <a:latin typeface="Times New Roman" panose="02020603050405020304" pitchFamily="18" charset="0"/>
                <a:ea typeface="Times New Roman" panose="02020603050405020304"/>
                <a:cs typeface="Times New Roman" panose="02020603050405020304" pitchFamily="18" charset="0"/>
              </a:rPr>
              <a:t>Не способны дождаться своей очереди, часто вмешиваются, прерывают.</a:t>
            </a:r>
            <a:endParaRPr lang="ru-RU" sz="1600" dirty="0">
              <a:effectLst/>
              <a:latin typeface="Times New Roman" panose="02020603050405020304" pitchFamily="18" charset="0"/>
              <a:ea typeface="Times New Roman" panose="02020603050405020304"/>
              <a:cs typeface="Times New Roman" panose="02020603050405020304" pitchFamily="18" charset="0"/>
            </a:endParaRPr>
          </a:p>
          <a:p>
            <a:pPr>
              <a:lnSpc>
                <a:spcPct val="115000"/>
              </a:lnSpc>
              <a:spcAft>
                <a:spcPts val="750"/>
              </a:spcAft>
            </a:pPr>
            <a:endParaRPr lang="ru-RU" sz="1400" dirty="0">
              <a:effectLst/>
              <a:latin typeface="+mn-lt"/>
              <a:ea typeface="Times New Roman" panose="02020603050405020304"/>
              <a:cs typeface="Times New Roman" panose="02020603050405020304"/>
            </a:endParaRPr>
          </a:p>
          <a:p>
            <a:endParaRPr lang="ru-RU" dirty="0"/>
          </a:p>
        </p:txBody>
      </p:sp>
      <p:sp>
        <p:nvSpPr>
          <p:cNvPr id="4" name="Номер слайда 3"/>
          <p:cNvSpPr>
            <a:spLocks noGrp="1"/>
          </p:cNvSpPr>
          <p:nvPr>
            <p:ph type="sldNum" sz="quarter" idx="5"/>
          </p:nvPr>
        </p:nvSpPr>
        <p:spPr/>
        <p:txBody>
          <a:bodyPr/>
          <a:lstStyle/>
          <a:p>
            <a:fld id="{D8920DFE-6987-4BC4-B504-181906A60287}"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B24468F-6682-48AA-B5F4-BEF8E7F9833C}" type="datetimeFigureOut">
              <a:rPr lang="ru-RU" smtClean="0"/>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38200" y="365125"/>
            <a:ext cx="10515600" cy="58118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p:txBody>
          <a:bodyPr/>
          <a:lstStyle/>
          <a:p>
            <a:fld id="{CB24468F-6682-48AA-B5F4-BEF8E7F9833C}" type="datetimeFigureOut">
              <a:rPr lang="ru-RU" smtClean="0"/>
              <a:t>21.02.2023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B24468F-6682-48AA-B5F4-BEF8E7F9833C}" type="datetimeFigureOut">
              <a:rPr lang="ru-RU" smtClean="0"/>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B24468F-6682-48AA-B5F4-BEF8E7F9833C}" type="datetimeFigureOut">
              <a:rPr lang="ru-RU" smtClean="0"/>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B24468F-6682-48AA-B5F4-BEF8E7F9833C}" type="datetimeFigureOut">
              <a:rPr lang="ru-RU" smtClean="0"/>
              <a:t>21.02.2023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B24468F-6682-48AA-B5F4-BEF8E7F9833C}" type="datetimeFigureOut">
              <a:rPr lang="ru-RU" smtClean="0"/>
              <a:t>21.02.2023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B24468F-6682-48AA-B5F4-BEF8E7F9833C}" type="datetimeFigureOut">
              <a:rPr lang="ru-RU" smtClean="0"/>
              <a:t>21.02.2023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24468F-6682-48AA-B5F4-BEF8E7F9833C}" type="datetimeFigureOut">
              <a:rPr lang="ru-RU" smtClean="0"/>
              <a:t>21.02.2023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B24468F-6682-48AA-B5F4-BEF8E7F9833C}" type="datetimeFigureOut">
              <a:rPr lang="ru-RU" smtClean="0"/>
              <a:t>21.02.2023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B24468F-6682-48AA-B5F4-BEF8E7F9833C}" type="datetimeFigureOut">
              <a:rPr lang="ru-RU" smtClean="0"/>
              <a:t>21.02.2023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2897F-7A41-40D7-BC9E-F666B07C585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4468F-6682-48AA-B5F4-BEF8E7F9833C}" type="datetimeFigureOut">
              <a:rPr lang="ru-RU" smtClean="0"/>
              <a:t>21.02.2023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2897F-7A41-40D7-BC9E-F666B07C585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a:blip r:embed="rId3"/>
          <a:stretch>
            <a:fillRect/>
          </a:stretch>
        </p:blipFill>
        <p:spPr>
          <a:xfrm>
            <a:off x="-1" y="2540"/>
            <a:ext cx="12191999" cy="6839585"/>
          </a:xfrm>
          <a:prstGeom prst="rect">
            <a:avLst/>
          </a:prstGeom>
        </p:spPr>
      </p:pic>
      <p:sp>
        <p:nvSpPr>
          <p:cNvPr id="2" name="Заголовок 1"/>
          <p:cNvSpPr>
            <a:spLocks noGrp="1"/>
          </p:cNvSpPr>
          <p:nvPr>
            <p:ph type="ctrTitle"/>
          </p:nvPr>
        </p:nvSpPr>
        <p:spPr>
          <a:xfrm>
            <a:off x="225425" y="1356995"/>
            <a:ext cx="9509418" cy="2063750"/>
          </a:xfrm>
        </p:spPr>
        <p:txBody>
          <a:bodyPr>
            <a:normAutofit/>
          </a:bodyPr>
          <a:lstStyle/>
          <a:p>
            <a:pPr algn="ctr"/>
            <a:r>
              <a:rPr lang="ru-RU" altLang="en-US"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Взаимодействие педагогов с </a:t>
            </a:r>
            <a:r>
              <a:rPr lang="ru-RU" altLang="en-US"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гиперактивными</a:t>
            </a:r>
            <a:r>
              <a:rPr lang="ru-RU" altLang="en-US"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детьми</a:t>
            </a:r>
          </a:p>
        </p:txBody>
      </p:sp>
      <p:sp>
        <p:nvSpPr>
          <p:cNvPr id="3" name="Подзаголовок 2"/>
          <p:cNvSpPr>
            <a:spLocks noGrp="1"/>
          </p:cNvSpPr>
          <p:nvPr>
            <p:ph type="subTitle" idx="1"/>
          </p:nvPr>
        </p:nvSpPr>
        <p:spPr>
          <a:xfrm>
            <a:off x="661182" y="4591685"/>
            <a:ext cx="8595360" cy="1655445"/>
          </a:xfrm>
        </p:spPr>
        <p:txBody>
          <a:bodyPr>
            <a:noAutofit/>
          </a:bodyPr>
          <a:lstStyle/>
          <a:p>
            <a:r>
              <a:rPr lang="ru-RU" altLang="en-US" sz="2800" dirty="0">
                <a:latin typeface="Times New Roman" panose="02020603050405020304" charset="0"/>
                <a:cs typeface="Times New Roman" panose="02020603050405020304" charset="0"/>
              </a:rPr>
              <a:t>Педагоги-психологи МАДОУ д/с № 39 города Тюмени:                             Кобзарь Анастасия Васильевна</a:t>
            </a:r>
          </a:p>
          <a:p>
            <a:r>
              <a:rPr lang="ru-RU" altLang="en-US" sz="2800" dirty="0">
                <a:latin typeface="Times New Roman" panose="02020603050405020304" charset="0"/>
                <a:cs typeface="Times New Roman" panose="02020603050405020304" charset="0"/>
              </a:rPr>
              <a:t>Каленова </a:t>
            </a:r>
            <a:r>
              <a:rPr lang="ru-RU" altLang="en-US" sz="2800" dirty="0" err="1">
                <a:latin typeface="Times New Roman" panose="02020603050405020304" charset="0"/>
                <a:cs typeface="Times New Roman" panose="02020603050405020304" charset="0"/>
              </a:rPr>
              <a:t>Асель</a:t>
            </a:r>
            <a:r>
              <a:rPr lang="ru-RU" altLang="en-US" sz="2800" dirty="0">
                <a:latin typeface="Times New Roman" panose="02020603050405020304" charset="0"/>
                <a:cs typeface="Times New Roman" panose="02020603050405020304" charset="0"/>
              </a:rPr>
              <a:t> </a:t>
            </a:r>
            <a:r>
              <a:rPr lang="ru-RU" altLang="en-US" sz="2800" dirty="0" err="1">
                <a:latin typeface="Times New Roman" panose="02020603050405020304" charset="0"/>
                <a:cs typeface="Times New Roman" panose="02020603050405020304" charset="0"/>
              </a:rPr>
              <a:t>Амангельдовна</a:t>
            </a:r>
            <a:endParaRPr lang="ru-RU" altLang="en-US" sz="2800" dirty="0">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ChangeAspect="1"/>
          </p:cNvPicPr>
          <p:nvPr/>
        </p:nvPicPr>
        <p:blipFill>
          <a:blip r:embed="rId3"/>
          <a:stretch>
            <a:fillRect/>
          </a:stretch>
        </p:blipFill>
        <p:spPr>
          <a:xfrm>
            <a:off x="-15875" y="2540"/>
            <a:ext cx="12207875" cy="6910070"/>
          </a:xfrm>
          <a:prstGeom prst="rect">
            <a:avLst/>
          </a:prstGeom>
        </p:spPr>
      </p:pic>
      <p:sp>
        <p:nvSpPr>
          <p:cNvPr id="2" name="Заголовок 1"/>
          <p:cNvSpPr>
            <a:spLocks noGrp="1"/>
          </p:cNvSpPr>
          <p:nvPr>
            <p:ph type="title"/>
          </p:nvPr>
        </p:nvSpPr>
        <p:spPr>
          <a:xfrm>
            <a:off x="168811" y="281354"/>
            <a:ext cx="11873133" cy="1409334"/>
          </a:xfrm>
        </p:spPr>
        <p:txBody>
          <a:bodyPr>
            <a:normAutofit fontScale="90000"/>
          </a:bodyPr>
          <a:lstStyle/>
          <a:p>
            <a:pPr lvl="0" indent="95250" algn="ctr" fontAlgn="base">
              <a:lnSpc>
                <a:spcPct val="100000"/>
              </a:lnSpc>
              <a:spcAft>
                <a:spcPct val="0"/>
              </a:spcAft>
            </a:pPr>
            <a: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t/>
            </a:r>
            <a:b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br>
            <a: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t>Приблизительный портрет </a:t>
            </a:r>
            <a:r>
              <a:rPr lang="ru-RU" sz="3600" b="1" dirty="0" err="1">
                <a:solidFill>
                  <a:prstClr val="black"/>
                </a:solidFill>
                <a:latin typeface="Times New Roman" panose="02020603050405020304" charset="0"/>
                <a:ea typeface="Calibri" panose="020F0502020204030204" pitchFamily="34" charset="0"/>
                <a:cs typeface="Times New Roman" panose="02020603050405020304" charset="0"/>
              </a:rPr>
              <a:t>гиперактивного</a:t>
            </a:r>
            <a: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t> ребёнка дошкольного или школьного возраста </a:t>
            </a:r>
            <a:b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br>
            <a:r>
              <a:rPr lang="ru-RU" sz="3600" b="1" dirty="0">
                <a:solidFill>
                  <a:prstClr val="black"/>
                </a:solidFill>
                <a:latin typeface="Times New Roman" panose="02020603050405020304" charset="0"/>
                <a:ea typeface="Calibri" panose="020F0502020204030204" pitchFamily="34" charset="0"/>
                <a:cs typeface="Times New Roman" panose="02020603050405020304" charset="0"/>
              </a:rPr>
              <a:t>выглядит следующим образом:</a:t>
            </a:r>
            <a:r>
              <a:rPr lang="ru-RU" sz="2400" b="1" i="1" dirty="0">
                <a:solidFill>
                  <a:prstClr val="black"/>
                </a:solidFill>
                <a:latin typeface="Arial" panose="020B0604020202020204" pitchFamily="34" charset="0"/>
                <a:ea typeface="+mn-ea"/>
                <a:cs typeface="Arial" panose="020B0604020202020204" pitchFamily="34" charset="0"/>
              </a:rPr>
              <a:t/>
            </a:r>
            <a:br>
              <a:rPr lang="ru-RU" sz="2400" b="1" i="1" dirty="0">
                <a:solidFill>
                  <a:prstClr val="black"/>
                </a:solidFill>
                <a:latin typeface="Arial" panose="020B0604020202020204" pitchFamily="34" charset="0"/>
                <a:ea typeface="+mn-ea"/>
                <a:cs typeface="Arial" panose="020B0604020202020204" pitchFamily="34" charset="0"/>
              </a:rPr>
            </a:br>
            <a:endParaRPr lang="ru-RU" dirty="0"/>
          </a:p>
        </p:txBody>
      </p:sp>
      <p:sp>
        <p:nvSpPr>
          <p:cNvPr id="3" name="Объект 2"/>
          <p:cNvSpPr>
            <a:spLocks noGrp="1"/>
          </p:cNvSpPr>
          <p:nvPr>
            <p:ph idx="1"/>
          </p:nvPr>
        </p:nvSpPr>
        <p:spPr/>
        <p:txBody>
          <a:bodyPr>
            <a:noAutofit/>
          </a:bodyPr>
          <a:lstStyle/>
          <a:p>
            <a:pPr marL="0" lvl="0" indent="0">
              <a:lnSpc>
                <a:spcPct val="100000"/>
              </a:lnSpc>
              <a:spcBef>
                <a:spcPts val="0"/>
              </a:spcBef>
            </a:pPr>
            <a:r>
              <a:rPr lang="ru-RU" sz="3200" dirty="0">
                <a:latin typeface="Times New Roman" panose="02020603050405020304"/>
              </a:rPr>
              <a:t>трудно усидеть на месте;</a:t>
            </a:r>
          </a:p>
          <a:p>
            <a:pPr marL="0" lvl="0" indent="0">
              <a:lnSpc>
                <a:spcPct val="100000"/>
              </a:lnSpc>
              <a:spcBef>
                <a:spcPts val="0"/>
              </a:spcBef>
            </a:pPr>
            <a:r>
              <a:rPr lang="ru-RU" sz="3200" dirty="0">
                <a:latin typeface="Times New Roman" panose="02020603050405020304"/>
              </a:rPr>
              <a:t>всё время ёрзает и движется;</a:t>
            </a:r>
          </a:p>
          <a:p>
            <a:pPr marL="0" lvl="0" indent="0">
              <a:lnSpc>
                <a:spcPct val="100000"/>
              </a:lnSpc>
              <a:spcBef>
                <a:spcPts val="0"/>
              </a:spcBef>
            </a:pPr>
            <a:r>
              <a:rPr lang="ru-RU" sz="3200" dirty="0">
                <a:latin typeface="Times New Roman" panose="02020603050405020304"/>
              </a:rPr>
              <a:t>стучит ступнями;</a:t>
            </a:r>
          </a:p>
          <a:p>
            <a:pPr marL="0" lvl="0" indent="0">
              <a:lnSpc>
                <a:spcPct val="100000"/>
              </a:lnSpc>
              <a:spcBef>
                <a:spcPts val="0"/>
              </a:spcBef>
            </a:pPr>
            <a:r>
              <a:rPr lang="ru-RU" sz="3200" dirty="0">
                <a:latin typeface="Times New Roman" panose="02020603050405020304"/>
              </a:rPr>
              <a:t>машет ногами;</a:t>
            </a:r>
          </a:p>
          <a:p>
            <a:pPr marL="0" lvl="0" indent="0">
              <a:lnSpc>
                <a:spcPct val="100000"/>
              </a:lnSpc>
              <a:spcBef>
                <a:spcPts val="0"/>
              </a:spcBef>
            </a:pPr>
            <a:r>
              <a:rPr lang="ru-RU" sz="3200" dirty="0">
                <a:latin typeface="Times New Roman" panose="02020603050405020304"/>
              </a:rPr>
              <a:t>ищет занятие для пальцев;</a:t>
            </a:r>
          </a:p>
          <a:p>
            <a:pPr marL="0" lvl="0" indent="0">
              <a:lnSpc>
                <a:spcPct val="100000"/>
              </a:lnSpc>
              <a:spcBef>
                <a:spcPts val="0"/>
              </a:spcBef>
            </a:pPr>
            <a:r>
              <a:rPr lang="ru-RU" sz="3200" dirty="0">
                <a:latin typeface="Times New Roman" panose="02020603050405020304"/>
              </a:rPr>
              <a:t>наклоняется в разные стороны или как минимум, вертит головой по сторонам;</a:t>
            </a:r>
          </a:p>
          <a:p>
            <a:pPr marL="0" lvl="0" indent="0">
              <a:lnSpc>
                <a:spcPct val="100000"/>
              </a:lnSpc>
              <a:spcBef>
                <a:spcPts val="0"/>
              </a:spcBef>
            </a:pPr>
            <a:r>
              <a:rPr lang="ru-RU" sz="3200" dirty="0">
                <a:latin typeface="Times New Roman" panose="02020603050405020304"/>
              </a:rPr>
              <a:t>рассматривает неизвестно что и при этом (наверняка) ничего конкретного не видя.</a:t>
            </a:r>
          </a:p>
          <a:p>
            <a:pPr marL="0" indent="0">
              <a:buNone/>
            </a:pPr>
            <a:endParaRPr lang="ru-R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ChangeAspect="1"/>
          </p:cNvPicPr>
          <p:nvPr/>
        </p:nvPicPr>
        <p:blipFill>
          <a:blip r:embed="rId3"/>
          <a:stretch>
            <a:fillRect/>
          </a:stretch>
        </p:blipFill>
        <p:spPr>
          <a:xfrm>
            <a:off x="-15875" y="2540"/>
            <a:ext cx="12207875" cy="6910070"/>
          </a:xfrm>
          <a:prstGeom prst="rect">
            <a:avLst/>
          </a:prstGeom>
        </p:spPr>
      </p:pic>
      <p:sp>
        <p:nvSpPr>
          <p:cNvPr id="2" name="Заголовок 1"/>
          <p:cNvSpPr>
            <a:spLocks noGrp="1"/>
          </p:cNvSpPr>
          <p:nvPr>
            <p:ph type="title"/>
          </p:nvPr>
        </p:nvSpPr>
        <p:spPr/>
        <p:txBody>
          <a:bodyPr/>
          <a:lstStyle/>
          <a:p>
            <a:pPr algn="ctr"/>
            <a:r>
              <a:rPr lang="ru-RU" altLang="ru-RU" sz="4000" b="1" i="1" kern="0">
                <a:solidFill>
                  <a:srgbClr val="000000"/>
                </a:solidFill>
                <a:latin typeface="Times New Roman" panose="02020603050405020304" charset="0"/>
                <a:cs typeface="Times New Roman" panose="02020603050405020304" charset="0"/>
              </a:rPr>
              <a:t>Методы проведения исследования:</a:t>
            </a:r>
            <a:endParaRPr lang="ru-RU" dirty="0">
              <a:latin typeface="Times New Roman" panose="02020603050405020304" charset="0"/>
              <a:cs typeface="Times New Roman" panose="02020603050405020304" charset="0"/>
            </a:endParaRPr>
          </a:p>
        </p:txBody>
      </p:sp>
      <p:sp>
        <p:nvSpPr>
          <p:cNvPr id="5" name="Объект 4"/>
          <p:cNvSpPr>
            <a:spLocks noGrp="1"/>
          </p:cNvSpPr>
          <p:nvPr>
            <p:ph sz="half" idx="1"/>
          </p:nvPr>
        </p:nvSpPr>
        <p:spPr/>
        <p:txBody>
          <a:bodyPr/>
          <a:lstStyle/>
          <a:p>
            <a:pPr marL="0" lvl="0" indent="0" algn="ctr" fontAlgn="base">
              <a:lnSpc>
                <a:spcPct val="80000"/>
              </a:lnSpc>
              <a:spcBef>
                <a:spcPct val="20000"/>
              </a:spcBef>
              <a:spcAft>
                <a:spcPct val="0"/>
              </a:spcAft>
              <a:buNone/>
            </a:pPr>
            <a:r>
              <a:rPr lang="ru-RU" altLang="ru-RU" sz="3200" b="1" kern="0" dirty="0">
                <a:solidFill>
                  <a:srgbClr val="000000"/>
                </a:solidFill>
                <a:latin typeface="Times New Roman" panose="02020603050405020304" charset="0"/>
                <a:cs typeface="Times New Roman" panose="02020603050405020304" charset="0"/>
              </a:rPr>
              <a:t>Теоретические методы:</a:t>
            </a:r>
          </a:p>
          <a:p>
            <a:pPr marL="0" lvl="0" indent="0" fontAlgn="base">
              <a:lnSpc>
                <a:spcPct val="80000"/>
              </a:lnSpc>
              <a:spcBef>
                <a:spcPct val="20000"/>
              </a:spcBef>
              <a:spcAft>
                <a:spcPct val="0"/>
              </a:spcAft>
              <a:buNone/>
            </a:pPr>
            <a:endParaRPr lang="ru-RU" altLang="ru-RU" sz="3200" b="1" kern="0" dirty="0">
              <a:solidFill>
                <a:srgbClr val="000000"/>
              </a:solidFill>
              <a:latin typeface="Times New Roman" panose="02020603050405020304" charset="0"/>
              <a:cs typeface="Times New Roman" panose="02020603050405020304" charset="0"/>
            </a:endParaRPr>
          </a:p>
          <a:p>
            <a:pPr marL="533400" lvl="0" indent="-533400" fontAlgn="base">
              <a:lnSpc>
                <a:spcPct val="80000"/>
              </a:lnSpc>
              <a:spcBef>
                <a:spcPct val="20000"/>
              </a:spcBef>
              <a:spcAft>
                <a:spcPct val="0"/>
              </a:spcAft>
              <a:buFont typeface="Wingdings" panose="05000000000000000000" pitchFamily="2" charset="2"/>
              <a:buAutoNum type="arabicPeriod"/>
            </a:pPr>
            <a:r>
              <a:rPr lang="ru-RU" altLang="ru-RU" sz="3200" i="1" kern="0" dirty="0">
                <a:solidFill>
                  <a:srgbClr val="000000"/>
                </a:solidFill>
                <a:latin typeface="Times New Roman" panose="02020603050405020304" charset="0"/>
                <a:cs typeface="Times New Roman" panose="02020603050405020304" charset="0"/>
              </a:rPr>
              <a:t> Анализ психолого-педагогической литературы по проблеме исследования;</a:t>
            </a:r>
          </a:p>
          <a:p>
            <a:pPr marL="533400" lvl="0" indent="-533400" fontAlgn="base">
              <a:lnSpc>
                <a:spcPct val="80000"/>
              </a:lnSpc>
              <a:spcBef>
                <a:spcPct val="20000"/>
              </a:spcBef>
              <a:spcAft>
                <a:spcPct val="0"/>
              </a:spcAft>
              <a:buFont typeface="Wingdings" panose="05000000000000000000" pitchFamily="2" charset="2"/>
              <a:buAutoNum type="arabicPeriod"/>
            </a:pPr>
            <a:endParaRPr lang="ru-RU" altLang="ru-RU" sz="3200" i="1" kern="0" dirty="0">
              <a:solidFill>
                <a:srgbClr val="000000"/>
              </a:solidFill>
              <a:latin typeface="Times New Roman" panose="02020603050405020304" charset="0"/>
              <a:cs typeface="Times New Roman" panose="02020603050405020304" charset="0"/>
            </a:endParaRPr>
          </a:p>
          <a:p>
            <a:pPr marL="533400" lvl="0" indent="-533400" fontAlgn="base">
              <a:lnSpc>
                <a:spcPct val="80000"/>
              </a:lnSpc>
              <a:spcBef>
                <a:spcPct val="20000"/>
              </a:spcBef>
              <a:spcAft>
                <a:spcPct val="0"/>
              </a:spcAft>
              <a:buFont typeface="Wingdings" panose="05000000000000000000" pitchFamily="2" charset="2"/>
              <a:buAutoNum type="arabicPeriod"/>
            </a:pPr>
            <a:r>
              <a:rPr lang="ru-RU" altLang="ru-RU" sz="3200" i="1" kern="0" dirty="0">
                <a:solidFill>
                  <a:srgbClr val="000000"/>
                </a:solidFill>
                <a:latin typeface="Times New Roman" panose="02020603050405020304" charset="0"/>
                <a:cs typeface="Times New Roman" panose="02020603050405020304" charset="0"/>
              </a:rPr>
              <a:t> Статистический анализ полученных данных.</a:t>
            </a:r>
            <a:endParaRPr lang="ru-RU" altLang="ru-RU" sz="2400" i="1" kern="0" dirty="0">
              <a:solidFill>
                <a:srgbClr val="000000"/>
              </a:solidFill>
              <a:latin typeface="Times New Roman" panose="02020603050405020304" charset="0"/>
              <a:cs typeface="Times New Roman" panose="02020603050405020304" charset="0"/>
            </a:endParaRPr>
          </a:p>
          <a:p>
            <a:pPr marL="0" indent="0">
              <a:buNone/>
            </a:pPr>
            <a:endParaRPr lang="ru-RU" dirty="0">
              <a:latin typeface="Times New Roman" panose="02020603050405020304" charset="0"/>
              <a:cs typeface="Times New Roman" panose="02020603050405020304" charset="0"/>
            </a:endParaRPr>
          </a:p>
        </p:txBody>
      </p:sp>
      <p:sp>
        <p:nvSpPr>
          <p:cNvPr id="6" name="Объект 5"/>
          <p:cNvSpPr>
            <a:spLocks noGrp="1"/>
          </p:cNvSpPr>
          <p:nvPr>
            <p:ph sz="half" idx="2"/>
          </p:nvPr>
        </p:nvSpPr>
        <p:spPr/>
        <p:txBody>
          <a:bodyPr>
            <a:noAutofit/>
          </a:bodyPr>
          <a:lstStyle/>
          <a:p>
            <a:pPr marL="0" lvl="0" indent="0" algn="ctr" fontAlgn="base">
              <a:lnSpc>
                <a:spcPct val="80000"/>
              </a:lnSpc>
              <a:spcBef>
                <a:spcPct val="20000"/>
              </a:spcBef>
              <a:spcAft>
                <a:spcPct val="0"/>
              </a:spcAft>
              <a:buNone/>
            </a:pPr>
            <a:r>
              <a:rPr lang="ru-RU" altLang="ru-RU" sz="3200" b="1" kern="0" dirty="0">
                <a:solidFill>
                  <a:srgbClr val="000000"/>
                </a:solidFill>
                <a:latin typeface="Times New Roman" panose="02020603050405020304" charset="0"/>
                <a:cs typeface="Times New Roman" panose="02020603050405020304" charset="0"/>
              </a:rPr>
              <a:t>Практические методы:</a:t>
            </a:r>
          </a:p>
          <a:p>
            <a:pPr marL="0" lvl="0" indent="0" algn="ctr" fontAlgn="base">
              <a:lnSpc>
                <a:spcPct val="80000"/>
              </a:lnSpc>
              <a:spcBef>
                <a:spcPct val="20000"/>
              </a:spcBef>
              <a:spcAft>
                <a:spcPct val="0"/>
              </a:spcAft>
              <a:buNone/>
            </a:pPr>
            <a:endParaRPr lang="ru-RU" sz="3600" dirty="0">
              <a:latin typeface="Times New Roman" panose="02020603050405020304" charset="0"/>
              <a:cs typeface="Times New Roman" panose="02020603050405020304" charset="0"/>
            </a:endParaRPr>
          </a:p>
          <a:p>
            <a:pPr marL="0" lvl="0" indent="0" fontAlgn="base">
              <a:lnSpc>
                <a:spcPct val="100000"/>
              </a:lnSpc>
              <a:spcBef>
                <a:spcPct val="0"/>
              </a:spcBef>
              <a:spcAft>
                <a:spcPct val="0"/>
              </a:spcAft>
              <a:buFontTx/>
              <a:buAutoNum type="arabicPeriod"/>
            </a:pPr>
            <a:r>
              <a:rPr lang="ru-RU" altLang="ru-RU" sz="3200" i="1" dirty="0">
                <a:solidFill>
                  <a:srgbClr val="000000"/>
                </a:solidFill>
                <a:latin typeface="Times New Roman" panose="02020603050405020304" charset="0"/>
                <a:cs typeface="Times New Roman" panose="02020603050405020304" charset="0"/>
              </a:rPr>
              <a:t>Беседы с испытуемыми;</a:t>
            </a:r>
          </a:p>
          <a:p>
            <a:pPr marL="0" lvl="0" indent="0" fontAlgn="base">
              <a:lnSpc>
                <a:spcPct val="100000"/>
              </a:lnSpc>
              <a:spcBef>
                <a:spcPct val="0"/>
              </a:spcBef>
              <a:spcAft>
                <a:spcPct val="0"/>
              </a:spcAft>
              <a:buFontTx/>
              <a:buAutoNum type="arabicPeriod"/>
            </a:pPr>
            <a:endParaRPr lang="ru-RU" altLang="ru-RU" sz="3200" i="1" dirty="0">
              <a:solidFill>
                <a:srgbClr val="000000"/>
              </a:solidFill>
              <a:latin typeface="Times New Roman" panose="02020603050405020304" charset="0"/>
              <a:cs typeface="Times New Roman" panose="02020603050405020304" charset="0"/>
            </a:endParaRPr>
          </a:p>
          <a:p>
            <a:pPr marL="0" lvl="0" indent="0" fontAlgn="base">
              <a:lnSpc>
                <a:spcPct val="100000"/>
              </a:lnSpc>
              <a:spcBef>
                <a:spcPct val="0"/>
              </a:spcBef>
              <a:spcAft>
                <a:spcPct val="0"/>
              </a:spcAft>
              <a:buFontTx/>
              <a:buAutoNum type="arabicPeriod"/>
            </a:pPr>
            <a:r>
              <a:rPr lang="ru-RU" altLang="ru-RU" sz="3200" i="1" dirty="0">
                <a:solidFill>
                  <a:srgbClr val="000000"/>
                </a:solidFill>
                <a:latin typeface="Times New Roman" panose="02020603050405020304" charset="0"/>
                <a:cs typeface="Times New Roman" panose="02020603050405020304" charset="0"/>
              </a:rPr>
              <a:t>Наблюдение за их общением со взрослыми и детьми;</a:t>
            </a:r>
          </a:p>
          <a:p>
            <a:pPr marL="0" lvl="0" indent="0" fontAlgn="base">
              <a:lnSpc>
                <a:spcPct val="100000"/>
              </a:lnSpc>
              <a:spcBef>
                <a:spcPct val="0"/>
              </a:spcBef>
              <a:spcAft>
                <a:spcPct val="0"/>
              </a:spcAft>
              <a:buFontTx/>
              <a:buAutoNum type="arabicPeriod"/>
            </a:pPr>
            <a:endParaRPr lang="ru-RU" altLang="ru-RU" sz="3200" i="1" dirty="0">
              <a:solidFill>
                <a:srgbClr val="000000"/>
              </a:solidFill>
              <a:latin typeface="Times New Roman" panose="02020603050405020304" charset="0"/>
              <a:cs typeface="Times New Roman" panose="02020603050405020304" charset="0"/>
            </a:endParaRPr>
          </a:p>
          <a:p>
            <a:pPr marL="0" lvl="0" indent="0" fontAlgn="base">
              <a:lnSpc>
                <a:spcPct val="100000"/>
              </a:lnSpc>
              <a:spcBef>
                <a:spcPct val="0"/>
              </a:spcBef>
              <a:spcAft>
                <a:spcPct val="0"/>
              </a:spcAft>
              <a:buFontTx/>
              <a:buAutoNum type="arabicPeriod"/>
            </a:pPr>
            <a:r>
              <a:rPr lang="ru-RU" altLang="ru-RU" sz="3200" i="1" dirty="0">
                <a:solidFill>
                  <a:srgbClr val="000000"/>
                </a:solidFill>
                <a:latin typeface="Times New Roman" panose="02020603050405020304" charset="0"/>
                <a:cs typeface="Times New Roman" panose="02020603050405020304" charset="0"/>
              </a:rPr>
              <a:t>Метод тестирования.</a:t>
            </a:r>
          </a:p>
          <a:p>
            <a:pPr marL="0" indent="0">
              <a:buNone/>
            </a:pPr>
            <a:endParaRPr lang="ru-RU" altLang="ru-RU" sz="3200" i="1" dirty="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мещающее содержимое 5"/>
          <p:cNvPicPr>
            <a:picLocks noGrp="1" noChangeAspect="1"/>
          </p:cNvPicPr>
          <p:nvPr>
            <p:ph sz="half" idx="1"/>
          </p:nvPr>
        </p:nvPicPr>
        <p:blipFill>
          <a:blip r:embed="rId3"/>
          <a:stretch>
            <a:fillRect/>
          </a:stretch>
        </p:blipFill>
        <p:spPr>
          <a:xfrm>
            <a:off x="-3810" y="-64135"/>
            <a:ext cx="12219305" cy="6893560"/>
          </a:xfrm>
          <a:prstGeom prst="rect">
            <a:avLst/>
          </a:prstGeom>
        </p:spPr>
      </p:pic>
      <p:sp>
        <p:nvSpPr>
          <p:cNvPr id="2" name="Заголовок 1"/>
          <p:cNvSpPr>
            <a:spLocks noGrp="1"/>
          </p:cNvSpPr>
          <p:nvPr>
            <p:ph type="title"/>
          </p:nvPr>
        </p:nvSpPr>
        <p:spPr>
          <a:xfrm>
            <a:off x="848360" y="118745"/>
            <a:ext cx="10515600" cy="1161415"/>
          </a:xfrm>
        </p:spPr>
        <p:txBody>
          <a:bodyPr/>
          <a:lstStyle/>
          <a:p>
            <a:pPr algn="ctr"/>
            <a:r>
              <a:rPr lang="ru-RU" altLang="en-US" sz="3600" b="1" dirty="0">
                <a:latin typeface="Times New Roman" panose="02020603050405020304" charset="0"/>
                <a:cs typeface="Times New Roman" panose="02020603050405020304" charset="0"/>
                <a:sym typeface="+mn-ea"/>
              </a:rPr>
              <a:t>Как взаимодействовать с </a:t>
            </a:r>
            <a:r>
              <a:rPr lang="ru-RU" altLang="en-US" sz="3600" b="1" dirty="0" err="1">
                <a:latin typeface="Times New Roman" panose="02020603050405020304" charset="0"/>
                <a:cs typeface="Times New Roman" panose="02020603050405020304" charset="0"/>
                <a:sym typeface="+mn-ea"/>
              </a:rPr>
              <a:t>гиперактивным</a:t>
            </a:r>
            <a:r>
              <a:rPr lang="ru-RU" altLang="en-US" sz="3600" b="1" dirty="0">
                <a:latin typeface="Times New Roman" panose="02020603050405020304" charset="0"/>
                <a:cs typeface="Times New Roman" panose="02020603050405020304" charset="0"/>
                <a:sym typeface="+mn-ea"/>
              </a:rPr>
              <a:t> ребёнком:</a:t>
            </a:r>
          </a:p>
        </p:txBody>
      </p:sp>
      <p:graphicFrame>
        <p:nvGraphicFramePr>
          <p:cNvPr id="8" name="Диаграмма 7"/>
          <p:cNvGraphicFramePr/>
          <p:nvPr>
            <p:extLst>
              <p:ext uri="{D42A27DB-BD31-4B8C-83A1-F6EECF244321}">
                <p14:modId xmlns:p14="http://schemas.microsoft.com/office/powerpoint/2010/main" val="2630768020"/>
              </p:ext>
            </p:extLst>
          </p:nvPr>
        </p:nvGraphicFramePr>
        <p:xfrm>
          <a:off x="601980" y="1280160"/>
          <a:ext cx="11290300" cy="5111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мещающее содержимое 5"/>
          <p:cNvPicPr>
            <a:picLocks noGrp="1" noChangeAspect="1"/>
          </p:cNvPicPr>
          <p:nvPr>
            <p:ph sz="half" idx="1"/>
          </p:nvPr>
        </p:nvPicPr>
        <p:blipFill>
          <a:blip r:embed="rId3"/>
          <a:stretch>
            <a:fillRect/>
          </a:stretch>
        </p:blipFill>
        <p:spPr>
          <a:xfrm>
            <a:off x="-3810" y="-64135"/>
            <a:ext cx="12219305" cy="6893560"/>
          </a:xfrm>
          <a:prstGeom prst="rect">
            <a:avLst/>
          </a:prstGeom>
        </p:spPr>
      </p:pic>
      <p:sp>
        <p:nvSpPr>
          <p:cNvPr id="2" name="Заголовок 1"/>
          <p:cNvSpPr>
            <a:spLocks noGrp="1"/>
          </p:cNvSpPr>
          <p:nvPr>
            <p:ph type="title"/>
          </p:nvPr>
        </p:nvSpPr>
        <p:spPr>
          <a:xfrm>
            <a:off x="848360" y="118745"/>
            <a:ext cx="10515600" cy="1161415"/>
          </a:xfrm>
        </p:spPr>
        <p:txBody>
          <a:bodyPr/>
          <a:lstStyle/>
          <a:p>
            <a:pPr algn="ctr"/>
            <a:r>
              <a:rPr lang="ru-RU" altLang="en-US" sz="3600" b="1" dirty="0">
                <a:latin typeface="Times New Roman" panose="02020603050405020304" charset="0"/>
                <a:cs typeface="Times New Roman" panose="02020603050405020304" charset="0"/>
                <a:sym typeface="+mn-ea"/>
              </a:rPr>
              <a:t>Как взаимодействовать с </a:t>
            </a:r>
            <a:r>
              <a:rPr lang="ru-RU" altLang="en-US" sz="3600" b="1" dirty="0" err="1">
                <a:latin typeface="Times New Roman" panose="02020603050405020304" charset="0"/>
                <a:cs typeface="Times New Roman" panose="02020603050405020304" charset="0"/>
                <a:sym typeface="+mn-ea"/>
              </a:rPr>
              <a:t>гиперактивным</a:t>
            </a:r>
            <a:r>
              <a:rPr lang="ru-RU" altLang="en-US" sz="3600" b="1" dirty="0">
                <a:latin typeface="Times New Roman" panose="02020603050405020304" charset="0"/>
                <a:cs typeface="Times New Roman" panose="02020603050405020304" charset="0"/>
                <a:sym typeface="+mn-ea"/>
              </a:rPr>
              <a:t> ребёнком:</a:t>
            </a:r>
          </a:p>
        </p:txBody>
      </p:sp>
      <p:graphicFrame>
        <p:nvGraphicFramePr>
          <p:cNvPr id="8" name="Диаграмма 7"/>
          <p:cNvGraphicFramePr/>
          <p:nvPr>
            <p:extLst>
              <p:ext uri="{D42A27DB-BD31-4B8C-83A1-F6EECF244321}">
                <p14:modId xmlns:p14="http://schemas.microsoft.com/office/powerpoint/2010/main" val="2050784509"/>
              </p:ext>
            </p:extLst>
          </p:nvPr>
        </p:nvGraphicFramePr>
        <p:xfrm>
          <a:off x="376555" y="1279525"/>
          <a:ext cx="11515725" cy="5112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мещающее содержимое 5"/>
          <p:cNvPicPr>
            <a:picLocks noGrp="1" noChangeAspect="1"/>
          </p:cNvPicPr>
          <p:nvPr>
            <p:ph sz="half" idx="1"/>
          </p:nvPr>
        </p:nvPicPr>
        <p:blipFill>
          <a:blip r:embed="rId3"/>
          <a:stretch>
            <a:fillRect/>
          </a:stretch>
        </p:blipFill>
        <p:spPr>
          <a:xfrm>
            <a:off x="-3810" y="-64135"/>
            <a:ext cx="12219305" cy="6893560"/>
          </a:xfrm>
          <a:prstGeom prst="rect">
            <a:avLst/>
          </a:prstGeom>
        </p:spPr>
      </p:pic>
      <p:sp>
        <p:nvSpPr>
          <p:cNvPr id="2" name="Заголовок 1"/>
          <p:cNvSpPr>
            <a:spLocks noGrp="1"/>
          </p:cNvSpPr>
          <p:nvPr>
            <p:ph type="title"/>
          </p:nvPr>
        </p:nvSpPr>
        <p:spPr>
          <a:xfrm>
            <a:off x="848360" y="118745"/>
            <a:ext cx="10515600" cy="1161415"/>
          </a:xfrm>
        </p:spPr>
        <p:txBody>
          <a:bodyPr/>
          <a:lstStyle/>
          <a:p>
            <a:pPr algn="ctr"/>
            <a:r>
              <a:rPr lang="ru-RU" altLang="en-US" sz="3600" b="1" dirty="0">
                <a:latin typeface="Times New Roman" panose="02020603050405020304" charset="0"/>
                <a:cs typeface="Times New Roman" panose="02020603050405020304" charset="0"/>
                <a:sym typeface="+mn-ea"/>
              </a:rPr>
              <a:t>Как взаимодействовать с </a:t>
            </a:r>
            <a:r>
              <a:rPr lang="ru-RU" altLang="en-US" sz="3600" b="1" dirty="0" err="1">
                <a:latin typeface="Times New Roman" panose="02020603050405020304" charset="0"/>
                <a:cs typeface="Times New Roman" panose="02020603050405020304" charset="0"/>
                <a:sym typeface="+mn-ea"/>
              </a:rPr>
              <a:t>гиперактивным</a:t>
            </a:r>
            <a:r>
              <a:rPr lang="ru-RU" altLang="en-US" sz="3600" b="1" dirty="0">
                <a:latin typeface="Times New Roman" panose="02020603050405020304" charset="0"/>
                <a:cs typeface="Times New Roman" panose="02020603050405020304" charset="0"/>
                <a:sym typeface="+mn-ea"/>
              </a:rPr>
              <a:t> ребёнком:</a:t>
            </a:r>
          </a:p>
        </p:txBody>
      </p:sp>
      <p:graphicFrame>
        <p:nvGraphicFramePr>
          <p:cNvPr id="8" name="Диаграмма 7"/>
          <p:cNvGraphicFramePr/>
          <p:nvPr>
            <p:extLst>
              <p:ext uri="{D42A27DB-BD31-4B8C-83A1-F6EECF244321}">
                <p14:modId xmlns:p14="http://schemas.microsoft.com/office/powerpoint/2010/main" val="1020153365"/>
              </p:ext>
            </p:extLst>
          </p:nvPr>
        </p:nvGraphicFramePr>
        <p:xfrm>
          <a:off x="376555" y="1279525"/>
          <a:ext cx="11515725" cy="5234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ChangeAspect="1"/>
          </p:cNvPicPr>
          <p:nvPr/>
        </p:nvPicPr>
        <p:blipFill>
          <a:blip r:embed="rId3"/>
          <a:stretch>
            <a:fillRect/>
          </a:stretch>
        </p:blipFill>
        <p:spPr>
          <a:xfrm>
            <a:off x="-15875" y="2540"/>
            <a:ext cx="12207875" cy="6910070"/>
          </a:xfrm>
          <a:prstGeom prst="rect">
            <a:avLst/>
          </a:prstGeom>
        </p:spPr>
      </p:pic>
      <p:sp>
        <p:nvSpPr>
          <p:cNvPr id="2" name="Заголовок 1"/>
          <p:cNvSpPr>
            <a:spLocks noGrp="1"/>
          </p:cNvSpPr>
          <p:nvPr>
            <p:ph type="title"/>
          </p:nvPr>
        </p:nvSpPr>
        <p:spPr>
          <a:xfrm>
            <a:off x="838200" y="180975"/>
            <a:ext cx="10515600" cy="852805"/>
          </a:xfrm>
        </p:spPr>
        <p:txBody>
          <a:bodyPr>
            <a:noAutofit/>
          </a:bodyPr>
          <a:lstStyle/>
          <a:p>
            <a:pPr algn="ctr"/>
            <a:r>
              <a:rPr lang="ru-RU" altLang="en-US" sz="2800" b="1" dirty="0">
                <a:solidFill>
                  <a:prstClr val="black"/>
                </a:solidFill>
                <a:latin typeface="Times New Roman" panose="02020603050405020304" charset="0"/>
                <a:cs typeface="Times New Roman" panose="02020603050405020304" charset="0"/>
              </a:rPr>
              <a:t>При организации педагогической работы</a:t>
            </a:r>
            <a:r>
              <a:rPr lang="ru-RU" altLang="en-US" sz="2800" dirty="0">
                <a:solidFill>
                  <a:prstClr val="black"/>
                </a:solidFill>
                <a:latin typeface="Times New Roman" panose="02020603050405020304" charset="0"/>
                <a:cs typeface="Times New Roman" panose="02020603050405020304" charset="0"/>
              </a:rPr>
              <a:t>, </a:t>
            </a:r>
            <a:r>
              <a:rPr lang="ru-RU" altLang="en-US" sz="2800" b="1" dirty="0">
                <a:solidFill>
                  <a:prstClr val="black"/>
                </a:solidFill>
                <a:latin typeface="Times New Roman" panose="02020603050405020304" charset="0"/>
                <a:cs typeface="Times New Roman" panose="02020603050405020304" charset="0"/>
              </a:rPr>
              <a:t>необходимо использовать следующие средства:</a:t>
            </a:r>
          </a:p>
        </p:txBody>
      </p:sp>
      <p:sp>
        <p:nvSpPr>
          <p:cNvPr id="5" name="Объект 4"/>
          <p:cNvSpPr>
            <a:spLocks noGrp="1"/>
          </p:cNvSpPr>
          <p:nvPr>
            <p:ph sz="half" idx="1"/>
          </p:nvPr>
        </p:nvSpPr>
        <p:spPr>
          <a:xfrm>
            <a:off x="98425" y="1033145"/>
            <a:ext cx="6073140" cy="5824855"/>
          </a:xfrm>
        </p:spPr>
        <p:txBody>
          <a:bodyPr>
            <a:normAutofit/>
          </a:bodyPr>
          <a:lstStyle/>
          <a:p>
            <a:pPr marL="0" lvl="0" indent="0">
              <a:buNone/>
            </a:pPr>
            <a:r>
              <a:rPr lang="ru-RU" sz="2300" b="1" u="sng" dirty="0">
                <a:solidFill>
                  <a:srgbClr val="0070C0"/>
                </a:solidFill>
                <a:latin typeface="Times New Roman" panose="02020603050405020304" charset="0"/>
                <a:cs typeface="Times New Roman" panose="02020603050405020304" charset="0"/>
              </a:rPr>
              <a:t>Различные виды игр:</a:t>
            </a:r>
            <a:endParaRPr lang="ru-RU" sz="2300" dirty="0">
              <a:solidFill>
                <a:prstClr val="black"/>
              </a:solidFill>
              <a:latin typeface="Times New Roman" panose="02020603050405020304" charset="0"/>
              <a:cs typeface="Times New Roman" panose="02020603050405020304" charset="0"/>
            </a:endParaRPr>
          </a:p>
          <a:p>
            <a:pPr marL="0" lvl="0" indent="0">
              <a:buNone/>
            </a:pPr>
            <a:r>
              <a:rPr lang="ru-RU" sz="2300" dirty="0">
                <a:solidFill>
                  <a:prstClr val="black"/>
                </a:solidFill>
                <a:latin typeface="Times New Roman" panose="02020603050405020304" charset="0"/>
                <a:cs typeface="Times New Roman" panose="02020603050405020304" charset="0"/>
              </a:rPr>
              <a:t>•   интерактивные  (обмен действиями между  участниками,  установление  невербальных контактов, направлены  на психотехнические изменения состояния  группы  и  каждого  ее  участника, получение обратной связи);</a:t>
            </a:r>
          </a:p>
          <a:p>
            <a:pPr lvl="0"/>
            <a:r>
              <a:rPr lang="ru-RU" sz="2300" dirty="0">
                <a:solidFill>
                  <a:prstClr val="black"/>
                </a:solidFill>
                <a:latin typeface="Times New Roman" panose="02020603050405020304" charset="0"/>
                <a:cs typeface="Times New Roman" panose="02020603050405020304" charset="0"/>
              </a:rPr>
              <a:t>ритмические (связаны  с ритмичным проговариванием  слов  и  выполнением   движений   в заданном  ритме,  а  также  с  восприятием  и  передачей ритма);</a:t>
            </a:r>
          </a:p>
          <a:p>
            <a:pPr lvl="0"/>
            <a:r>
              <a:rPr lang="ru-RU" sz="2300" dirty="0">
                <a:solidFill>
                  <a:prstClr val="black"/>
                </a:solidFill>
                <a:latin typeface="Times New Roman" panose="02020603050405020304" charset="0"/>
                <a:cs typeface="Times New Roman" panose="02020603050405020304" charset="0"/>
              </a:rPr>
              <a:t>коммуникативные (включают обмен высказываниями, установление вербальных контактов);</a:t>
            </a:r>
          </a:p>
          <a:p>
            <a:pPr lvl="0"/>
            <a:r>
              <a:rPr lang="ru-RU" sz="2300" dirty="0">
                <a:solidFill>
                  <a:prstClr val="black"/>
                </a:solidFill>
                <a:latin typeface="Times New Roman" panose="02020603050405020304" charset="0"/>
                <a:cs typeface="Times New Roman" panose="02020603050405020304" charset="0"/>
              </a:rPr>
              <a:t>ситуативно-ролевые (направлены на разыгрывание детьми коммуникативных ситуаций в ролях).</a:t>
            </a:r>
            <a:endParaRPr lang="ru-RU" sz="2400" dirty="0">
              <a:solidFill>
                <a:prstClr val="black"/>
              </a:solidFill>
              <a:latin typeface="Times New Roman" panose="02020603050405020304" charset="0"/>
              <a:cs typeface="Times New Roman" panose="02020603050405020304" charset="0"/>
            </a:endParaRPr>
          </a:p>
          <a:p>
            <a:pPr marL="0" indent="0">
              <a:buNone/>
            </a:pPr>
            <a:endParaRPr lang="ru-RU" dirty="0"/>
          </a:p>
        </p:txBody>
      </p:sp>
      <p:sp>
        <p:nvSpPr>
          <p:cNvPr id="6" name="Объект 5"/>
          <p:cNvSpPr>
            <a:spLocks noGrp="1"/>
          </p:cNvSpPr>
          <p:nvPr>
            <p:ph sz="half" idx="2"/>
          </p:nvPr>
        </p:nvSpPr>
        <p:spPr>
          <a:xfrm>
            <a:off x="6172200" y="1033780"/>
            <a:ext cx="5841365" cy="5704840"/>
          </a:xfrm>
        </p:spPr>
        <p:txBody>
          <a:bodyPr>
            <a:noAutofit/>
          </a:bodyPr>
          <a:lstStyle/>
          <a:p>
            <a:pPr marL="0" lvl="0" indent="0" algn="l">
              <a:buNone/>
            </a:pPr>
            <a:r>
              <a:rPr lang="ru-RU" sz="2500" b="1" u="sng" dirty="0">
                <a:solidFill>
                  <a:srgbClr val="0070C0"/>
                </a:solidFill>
                <a:latin typeface="Times New Roman" panose="02020603050405020304" charset="0"/>
                <a:cs typeface="Times New Roman" panose="02020603050405020304" charset="0"/>
              </a:rPr>
              <a:t>Упражнения на развитие социальной перцепции (вербальные и невербальные техники):</a:t>
            </a:r>
            <a:endParaRPr lang="ru-RU" sz="2500" dirty="0">
              <a:solidFill>
                <a:prstClr val="black"/>
              </a:solidFill>
              <a:latin typeface="Times New Roman" panose="02020603050405020304" charset="0"/>
              <a:cs typeface="Times New Roman" panose="02020603050405020304" charset="0"/>
            </a:endParaRPr>
          </a:p>
          <a:p>
            <a:pPr lvl="0"/>
            <a:r>
              <a:rPr lang="ru-RU" sz="2500" dirty="0">
                <a:solidFill>
                  <a:prstClr val="black"/>
                </a:solidFill>
                <a:latin typeface="Times New Roman" panose="02020603050405020304" charset="0"/>
                <a:cs typeface="Times New Roman" panose="02020603050405020304" charset="0"/>
              </a:rPr>
              <a:t>упражнения, направленные на развитие наблюдательской </a:t>
            </a:r>
            <a:r>
              <a:rPr lang="ru-RU" sz="2500" dirty="0" err="1">
                <a:solidFill>
                  <a:prstClr val="black"/>
                </a:solidFill>
                <a:latin typeface="Times New Roman" panose="02020603050405020304" charset="0"/>
                <a:cs typeface="Times New Roman" panose="02020603050405020304" charset="0"/>
              </a:rPr>
              <a:t>сенситивности</a:t>
            </a:r>
            <a:r>
              <a:rPr lang="ru-RU" sz="2500" dirty="0">
                <a:solidFill>
                  <a:prstClr val="black"/>
                </a:solidFill>
                <a:latin typeface="Times New Roman" panose="02020603050405020304" charset="0"/>
                <a:cs typeface="Times New Roman" panose="02020603050405020304" charset="0"/>
              </a:rPr>
              <a:t>, способности понимания состояний, особенностей и отношений людей, их перемещений, пространственного расположения и т.п.;</a:t>
            </a:r>
          </a:p>
          <a:p>
            <a:pPr lvl="0"/>
            <a:r>
              <a:rPr lang="ru-RU" sz="2500" dirty="0">
                <a:solidFill>
                  <a:prstClr val="black"/>
                </a:solidFill>
                <a:latin typeface="Times New Roman" panose="02020603050405020304" charset="0"/>
                <a:cs typeface="Times New Roman" panose="02020603050405020304" charset="0"/>
              </a:rPr>
              <a:t>упражнения, направленные на развитие сенсорно-перцептивной системы (различных видов восприятия, памяти, ориентировки в пространстве).</a:t>
            </a:r>
          </a:p>
          <a:p>
            <a:pPr marL="0" indent="0">
              <a:buNone/>
            </a:pPr>
            <a:endParaRPr lang="ru-RU" sz="2500" dirty="0">
              <a:solidFill>
                <a:prstClr val="black"/>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0" y="0"/>
            <a:ext cx="12207875" cy="6910070"/>
          </a:xfrm>
          <a:prstGeom prst="rect">
            <a:avLst/>
          </a:prstGeom>
        </p:spPr>
      </p:pic>
      <p:sp>
        <p:nvSpPr>
          <p:cNvPr id="5" name="Заголовок 4"/>
          <p:cNvSpPr>
            <a:spLocks noGrp="1"/>
          </p:cNvSpPr>
          <p:nvPr>
            <p:ph type="title"/>
          </p:nvPr>
        </p:nvSpPr>
        <p:spPr>
          <a:xfrm>
            <a:off x="0" y="492125"/>
            <a:ext cx="12192000" cy="5789930"/>
          </a:xfrm>
        </p:spPr>
        <p:txBody>
          <a:bodyPr>
            <a:normAutofit fontScale="90000"/>
          </a:bodyPr>
          <a:lstStyle/>
          <a:p>
            <a:pPr marL="342900" lvl="0" indent="-342900" algn="ctr">
              <a:lnSpc>
                <a:spcPct val="100000"/>
              </a:lnSpc>
              <a:spcBef>
                <a:spcPct val="20000"/>
              </a:spcBef>
            </a:pPr>
            <a:r>
              <a:rPr lang="ru-RU" altLang="en-US" sz="4000" b="1" dirty="0">
                <a:latin typeface="Times New Roman" panose="02020603050405020304" charset="0"/>
                <a:cs typeface="Times New Roman" panose="02020603050405020304" charset="0"/>
              </a:rPr>
              <a:t/>
            </a:r>
            <a:br>
              <a:rPr lang="ru-RU" altLang="en-US" sz="4000" b="1" dirty="0">
                <a:latin typeface="Times New Roman" panose="02020603050405020304" charset="0"/>
                <a:cs typeface="Times New Roman" panose="02020603050405020304" charset="0"/>
              </a:rPr>
            </a:br>
            <a:r>
              <a:rPr lang="ru-RU" altLang="en-US" sz="4000" b="1" dirty="0">
                <a:latin typeface="Times New Roman" panose="02020603050405020304" charset="0"/>
                <a:cs typeface="Times New Roman" panose="02020603050405020304" charset="0"/>
              </a:rPr>
              <a:t/>
            </a:r>
            <a:br>
              <a:rPr lang="ru-RU" altLang="en-US" sz="4000" b="1" dirty="0">
                <a:latin typeface="Times New Roman" panose="02020603050405020304" charset="0"/>
                <a:cs typeface="Times New Roman" panose="02020603050405020304" charset="0"/>
              </a:rPr>
            </a:br>
            <a:r>
              <a:rPr lang="ru-RU" altLang="en-US" sz="4000" b="1" dirty="0">
                <a:latin typeface="Times New Roman" panose="02020603050405020304" charset="0"/>
                <a:cs typeface="Times New Roman" panose="02020603050405020304" charset="0"/>
              </a:rPr>
              <a:t>Как педагоги могут помочь </a:t>
            </a:r>
            <a:br>
              <a:rPr lang="ru-RU" altLang="en-US" sz="4000" b="1" dirty="0">
                <a:latin typeface="Times New Roman" panose="02020603050405020304" charset="0"/>
                <a:cs typeface="Times New Roman" panose="02020603050405020304" charset="0"/>
              </a:rPr>
            </a:br>
            <a:r>
              <a:rPr lang="ru-RU" altLang="en-US" sz="4000" b="1" dirty="0" err="1">
                <a:latin typeface="Times New Roman" panose="02020603050405020304" charset="0"/>
                <a:cs typeface="Times New Roman" panose="02020603050405020304" charset="0"/>
              </a:rPr>
              <a:t>гиперактивному</a:t>
            </a:r>
            <a:r>
              <a:rPr lang="ru-RU" altLang="en-US" sz="4000" b="1" dirty="0">
                <a:latin typeface="Times New Roman" panose="02020603050405020304" charset="0"/>
                <a:cs typeface="Times New Roman" panose="02020603050405020304" charset="0"/>
              </a:rPr>
              <a:t> ребёнку:</a:t>
            </a:r>
            <a:r>
              <a:rPr lang="ru-RU" altLang="en-US" b="1" dirty="0">
                <a:latin typeface="Times New Roman" panose="02020603050405020304" charset="0"/>
                <a:cs typeface="Times New Roman" panose="02020603050405020304" charset="0"/>
              </a:rPr>
              <a:t/>
            </a:r>
            <a:br>
              <a:rPr lang="ru-RU" altLang="en-US" b="1" dirty="0">
                <a:latin typeface="Times New Roman" panose="02020603050405020304" charset="0"/>
                <a:cs typeface="Times New Roman" panose="02020603050405020304" charset="0"/>
              </a:rPr>
            </a:br>
            <a:r>
              <a:rPr lang="ru-RU" altLang="en-US" b="1" dirty="0">
                <a:latin typeface="Times New Roman" panose="02020603050405020304" charset="0"/>
                <a:cs typeface="Times New Roman" panose="02020603050405020304" charset="0"/>
              </a:rPr>
              <a:t/>
            </a:r>
            <a:br>
              <a:rPr lang="ru-RU" altLang="en-US" b="1" dirty="0">
                <a:latin typeface="Times New Roman" panose="02020603050405020304" charset="0"/>
                <a:cs typeface="Times New Roman" panose="02020603050405020304" charset="0"/>
              </a:rPr>
            </a:br>
            <a:r>
              <a:rPr lang="ru-RU" altLang="en-US" sz="3600" dirty="0">
                <a:latin typeface="Times New Roman" panose="02020603050405020304" charset="0"/>
                <a:cs typeface="Times New Roman" panose="02020603050405020304" charset="0"/>
              </a:rPr>
              <a:t>Использование ф</a:t>
            </a:r>
            <a:r>
              <a:rPr lang="ru-RU" sz="3600" dirty="0">
                <a:solidFill>
                  <a:srgbClr val="000000"/>
                </a:solidFill>
                <a:latin typeface="Times New Roman" panose="02020603050405020304" charset="0"/>
                <a:ea typeface="+mn-ea"/>
                <a:cs typeface="Times New Roman" panose="02020603050405020304" charset="0"/>
              </a:rPr>
              <a:t>изкультминутки, пальчиковых игр. При этом стоит помнить, что в игру целесообразно вводить ребёнка с СДВГ поэтапно, </a:t>
            </a:r>
            <a:r>
              <a:rPr lang="ru-RU" sz="3600" dirty="0" err="1">
                <a:solidFill>
                  <a:srgbClr val="000000"/>
                </a:solidFill>
                <a:latin typeface="Times New Roman" panose="02020603050405020304" charset="0"/>
                <a:ea typeface="+mn-ea"/>
                <a:cs typeface="Times New Roman" panose="02020603050405020304" charset="0"/>
              </a:rPr>
              <a:t>т.е</a:t>
            </a:r>
            <a:r>
              <a:rPr lang="ru-RU" sz="3600" dirty="0">
                <a:solidFill>
                  <a:srgbClr val="000000"/>
                </a:solidFill>
                <a:latin typeface="Times New Roman" panose="02020603050405020304" charset="0"/>
                <a:ea typeface="+mn-ea"/>
                <a:cs typeface="Times New Roman" panose="02020603050405020304" charset="0"/>
              </a:rPr>
              <a:t> с индивидуальной работы, затем подключать к играм в подгруппах и только после этого переходить к коллективным играм.</a:t>
            </a:r>
            <a:r>
              <a:rPr lang="ru-RU" altLang="en-US" b="1" dirty="0">
                <a:latin typeface="Times New Roman" panose="02020603050405020304" charset="0"/>
                <a:cs typeface="Times New Roman" panose="02020603050405020304" charset="0"/>
              </a:rPr>
              <a:t/>
            </a:r>
            <a:br>
              <a:rPr lang="ru-RU" altLang="en-US" b="1" dirty="0">
                <a:latin typeface="Times New Roman" panose="02020603050405020304" charset="0"/>
                <a:cs typeface="Times New Roman" panose="02020603050405020304" charset="0"/>
              </a:rPr>
            </a:br>
            <a:r>
              <a:rPr lang="ru-RU" altLang="en-US" b="1" dirty="0">
                <a:latin typeface="Times New Roman" panose="02020603050405020304" charset="0"/>
                <a:cs typeface="Times New Roman" panose="02020603050405020304" charset="0"/>
              </a:rPr>
              <a:t/>
            </a:r>
            <a:br>
              <a:rPr lang="ru-RU" altLang="en-US" b="1" dirty="0">
                <a:latin typeface="Times New Roman" panose="02020603050405020304" charset="0"/>
                <a:cs typeface="Times New Roman" panose="02020603050405020304" charset="0"/>
              </a:rPr>
            </a:br>
            <a:endParaRPr lang="ru-RU" altLang="en-US" b="1" dirty="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ltLang="en-US"/>
          </a:p>
        </p:txBody>
      </p:sp>
      <p:pic>
        <p:nvPicPr>
          <p:cNvPr id="5" name="Замещающее содержимое 5"/>
          <p:cNvPicPr>
            <a:picLocks noGrp="1" noChangeAspect="1"/>
          </p:cNvPicPr>
          <p:nvPr>
            <p:ph sz="half" idx="1"/>
          </p:nvPr>
        </p:nvPicPr>
        <p:blipFill>
          <a:blip r:embed="rId3"/>
          <a:stretch>
            <a:fillRect/>
          </a:stretch>
        </p:blipFill>
        <p:spPr>
          <a:xfrm>
            <a:off x="-18415" y="-29210"/>
            <a:ext cx="12228830" cy="6874510"/>
          </a:xfrm>
          <a:prstGeom prst="rect">
            <a:avLst/>
          </a:prstGeom>
        </p:spPr>
      </p:pic>
      <p:sp>
        <p:nvSpPr>
          <p:cNvPr id="6" name="Заголовок 1"/>
          <p:cNvSpPr>
            <a:spLocks noGrp="1"/>
          </p:cNvSpPr>
          <p:nvPr/>
        </p:nvSpPr>
        <p:spPr>
          <a:xfrm>
            <a:off x="1981200" y="365125"/>
            <a:ext cx="8229600" cy="626110"/>
          </a:xfrm>
          <a:prstGeom prst="rect">
            <a:avLst/>
          </a:prstGeom>
        </p:spPr>
        <p:txBody>
          <a:bodyPr vert="horz" lIns="91440" tIns="45720" rIns="91440" bIns="45720" rtlCol="0" anchor="ctr">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95250" algn="ctr" fontAlgn="base">
              <a:spcAft>
                <a:spcPct val="0"/>
              </a:spcAft>
            </a:pPr>
            <a:r>
              <a:rPr lang="ru-RU" altLang="ru-RU" sz="3200" b="1" dirty="0">
                <a:ln/>
                <a:solidFill>
                  <a:schemeClr val="tx1"/>
                </a:solidFill>
                <a:effectLst/>
                <a:latin typeface="Times New Roman" panose="02020603050405020304" charset="0"/>
                <a:ea typeface="+mn-ea"/>
                <a:cs typeface="Times New Roman" panose="02020603050405020304" charset="0"/>
              </a:rPr>
              <a:t>Игры на тренировку одной функции</a:t>
            </a:r>
            <a:br>
              <a:rPr lang="ru-RU" altLang="ru-RU" sz="3200" b="1" dirty="0">
                <a:ln/>
                <a:solidFill>
                  <a:schemeClr val="tx1"/>
                </a:solidFill>
                <a:effectLst/>
                <a:latin typeface="Times New Roman" panose="02020603050405020304" charset="0"/>
                <a:ea typeface="+mn-ea"/>
                <a:cs typeface="Times New Roman" panose="02020603050405020304" charset="0"/>
              </a:rPr>
            </a:br>
            <a:endParaRPr lang="ru-RU" altLang="ru-RU" sz="3200" b="1" dirty="0">
              <a:ln/>
              <a:solidFill>
                <a:schemeClr val="tx1"/>
              </a:solidFill>
              <a:effectLst/>
              <a:latin typeface="Times New Roman" panose="02020603050405020304" charset="0"/>
              <a:ea typeface="+mn-ea"/>
              <a:cs typeface="Times New Roman" panose="02020603050405020304" charset="0"/>
            </a:endParaRPr>
          </a:p>
        </p:txBody>
      </p:sp>
      <p:graphicFrame>
        <p:nvGraphicFramePr>
          <p:cNvPr id="7" name="Объект 3"/>
          <p:cNvGraphicFramePr>
            <a:graphicFrameLocks noGrp="1"/>
          </p:cNvGraphicFramePr>
          <p:nvPr>
            <p:ph sz="half" idx="2"/>
            <p:extLst>
              <p:ext uri="{D42A27DB-BD31-4B8C-83A1-F6EECF244321}">
                <p14:modId xmlns:p14="http://schemas.microsoft.com/office/powerpoint/2010/main" val="3471672356"/>
              </p:ext>
            </p:extLst>
          </p:nvPr>
        </p:nvGraphicFramePr>
        <p:xfrm>
          <a:off x="402590" y="990600"/>
          <a:ext cx="11539694" cy="5661849"/>
        </p:xfrm>
        <a:graphic>
          <a:graphicData uri="http://schemas.openxmlformats.org/drawingml/2006/table">
            <a:tbl>
              <a:tblPr firstRow="1">
                <a:tableStyleId>{3C2FFA5D-87B4-456A-9821-1D502468CF0F}</a:tableStyleId>
              </a:tblPr>
              <a:tblGrid>
                <a:gridCol w="3576029">
                  <a:extLst>
                    <a:ext uri="{9D8B030D-6E8A-4147-A177-3AD203B41FA5}">
                      <a16:colId xmlns:a16="http://schemas.microsoft.com/office/drawing/2014/main" xmlns="" val="20000"/>
                    </a:ext>
                  </a:extLst>
                </a:gridCol>
                <a:gridCol w="4040182">
                  <a:extLst>
                    <a:ext uri="{9D8B030D-6E8A-4147-A177-3AD203B41FA5}">
                      <a16:colId xmlns:a16="http://schemas.microsoft.com/office/drawing/2014/main" xmlns="" val="20001"/>
                    </a:ext>
                  </a:extLst>
                </a:gridCol>
                <a:gridCol w="3923483">
                  <a:extLst>
                    <a:ext uri="{9D8B030D-6E8A-4147-A177-3AD203B41FA5}">
                      <a16:colId xmlns:a16="http://schemas.microsoft.com/office/drawing/2014/main" xmlns="" val="20002"/>
                    </a:ext>
                  </a:extLst>
                </a:gridCol>
              </a:tblGrid>
              <a:tr h="1297940">
                <a:tc>
                  <a:txBody>
                    <a:bodyPr/>
                    <a:lstStyle/>
                    <a:p>
                      <a:pPr algn="ctr" fontAlgn="t"/>
                      <a:r>
                        <a:rPr lang="ru-RU" sz="2800" dirty="0">
                          <a:effectLst/>
                          <a:latin typeface="Times New Roman" panose="02020603050405020304" charset="0"/>
                          <a:cs typeface="Times New Roman" panose="02020603050405020304" charset="0"/>
                        </a:rPr>
                        <a:t>Функция, на тренировку которой направлены игры</a:t>
                      </a:r>
                    </a:p>
                  </a:txBody>
                  <a:tcPr marL="9096" marR="9096" marT="9096" marB="9096"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chemeClr val="accent5"/>
                    </a:solidFill>
                  </a:tcPr>
                </a:tc>
                <a:tc>
                  <a:txBody>
                    <a:bodyPr/>
                    <a:lstStyle/>
                    <a:p>
                      <a:pPr algn="ctr" fontAlgn="t"/>
                      <a:r>
                        <a:rPr lang="ru-RU" sz="2800" dirty="0">
                          <a:effectLst/>
                          <a:latin typeface="Times New Roman" panose="02020603050405020304" charset="0"/>
                          <a:cs typeface="Times New Roman" panose="02020603050405020304" charset="0"/>
                        </a:rPr>
                        <a:t>Индивидуальные</a:t>
                      </a:r>
                    </a:p>
                  </a:txBody>
                  <a:tcPr marL="9096" marR="9096" marT="9096" marB="9096"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chemeClr val="accent5"/>
                    </a:solidFill>
                  </a:tcPr>
                </a:tc>
                <a:tc>
                  <a:txBody>
                    <a:bodyPr/>
                    <a:lstStyle/>
                    <a:p>
                      <a:pPr algn="ctr" fontAlgn="t"/>
                      <a:r>
                        <a:rPr lang="ru-RU" sz="2800" dirty="0">
                          <a:effectLst/>
                          <a:latin typeface="Times New Roman" panose="02020603050405020304" charset="0"/>
                          <a:cs typeface="Times New Roman" panose="02020603050405020304" charset="0"/>
                        </a:rPr>
                        <a:t>Групповые</a:t>
                      </a:r>
                    </a:p>
                  </a:txBody>
                  <a:tcPr marL="9096" marR="9096" marT="9096" marB="9096"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5"/>
                    </a:solidFill>
                  </a:tcPr>
                </a:tc>
                <a:extLst>
                  <a:ext uri="{0D108BD9-81ED-4DB2-BD59-A6C34878D82A}">
                    <a16:rowId xmlns:a16="http://schemas.microsoft.com/office/drawing/2014/main" xmlns="" val="10000"/>
                  </a:ext>
                </a:extLst>
              </a:tr>
              <a:tr h="1724660">
                <a:tc>
                  <a:txBody>
                    <a:bodyPr/>
                    <a:lstStyle/>
                    <a:p>
                      <a:pPr algn="ctr" fontAlgn="t"/>
                      <a:r>
                        <a:rPr lang="ru-RU" sz="2800" dirty="0">
                          <a:effectLst/>
                          <a:latin typeface="Times New Roman" panose="02020603050405020304" charset="0"/>
                          <a:cs typeface="Times New Roman" panose="02020603050405020304" charset="0"/>
                        </a:rPr>
                        <a:t>Внимание</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dirty="0">
                          <a:effectLst/>
                          <a:latin typeface="Times New Roman" panose="02020603050405020304" charset="0"/>
                          <a:cs typeface="Times New Roman" panose="02020603050405020304" charset="0"/>
                        </a:rPr>
                        <a:t>“Найди отличие” “Запрещенное движение”</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dirty="0">
                          <a:effectLst/>
                          <a:latin typeface="Times New Roman" panose="02020603050405020304" charset="0"/>
                          <a:cs typeface="Times New Roman" panose="02020603050405020304" charset="0"/>
                        </a:rPr>
                        <a:t>“Запрещенное движение” “Передай мяч” “Броуновское движение”</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1"/>
                  </a:ext>
                </a:extLst>
              </a:tr>
              <a:tr h="871220">
                <a:tc>
                  <a:txBody>
                    <a:bodyPr/>
                    <a:lstStyle/>
                    <a:p>
                      <a:pPr algn="ctr" fontAlgn="t"/>
                      <a:r>
                        <a:rPr lang="ru-RU" sz="2800">
                          <a:effectLst/>
                          <a:latin typeface="Times New Roman" panose="02020603050405020304" charset="0"/>
                          <a:cs typeface="Times New Roman" panose="02020603050405020304" charset="0"/>
                        </a:rPr>
                        <a:t>Контроль двигательной</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dirty="0">
                          <a:effectLst/>
                          <a:latin typeface="Times New Roman" panose="02020603050405020304" charset="0"/>
                          <a:cs typeface="Times New Roman" panose="02020603050405020304" charset="0"/>
                        </a:rPr>
                        <a:t>“Разговор с руками”</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dirty="0">
                          <a:effectLst/>
                          <a:latin typeface="Times New Roman" panose="02020603050405020304" charset="0"/>
                          <a:cs typeface="Times New Roman" panose="02020603050405020304" charset="0"/>
                        </a:rPr>
                        <a:t>“Море волнуется”</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2"/>
                  </a:ext>
                </a:extLst>
              </a:tr>
              <a:tr h="1767205">
                <a:tc>
                  <a:txBody>
                    <a:bodyPr/>
                    <a:lstStyle/>
                    <a:p>
                      <a:pPr algn="ctr" fontAlgn="t"/>
                      <a:r>
                        <a:rPr lang="ru-RU" sz="2800">
                          <a:effectLst/>
                          <a:latin typeface="Times New Roman" panose="02020603050405020304" charset="0"/>
                          <a:cs typeface="Times New Roman" panose="02020603050405020304" charset="0"/>
                        </a:rPr>
                        <a:t>Контроль импульсивности</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a:effectLst/>
                          <a:latin typeface="Times New Roman" panose="02020603050405020304" charset="0"/>
                          <a:cs typeface="Times New Roman" panose="02020603050405020304" charset="0"/>
                        </a:rPr>
                        <a:t>“Говори!” “Съедобное-несъедобное”</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2800" dirty="0">
                          <a:effectLst/>
                          <a:latin typeface="Times New Roman" panose="02020603050405020304" charset="0"/>
                          <a:cs typeface="Times New Roman" panose="02020603050405020304" charset="0"/>
                        </a:rPr>
                        <a:t>“Съедобное-несъедобное” “Говори!” “Сиамские близнецы” “Слепой и поводырь”</a:t>
                      </a:r>
                    </a:p>
                  </a:txBody>
                  <a:tcPr marL="9096" marR="9096" marT="9096" marB="9096"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ltLang="en-US"/>
          </a:p>
        </p:txBody>
      </p:sp>
      <p:pic>
        <p:nvPicPr>
          <p:cNvPr id="5" name="Замещающее содержимое 5"/>
          <p:cNvPicPr>
            <a:picLocks noGrp="1" noChangeAspect="1"/>
          </p:cNvPicPr>
          <p:nvPr>
            <p:ph sz="half" idx="1"/>
          </p:nvPr>
        </p:nvPicPr>
        <p:blipFill>
          <a:blip r:embed="rId3"/>
          <a:stretch>
            <a:fillRect/>
          </a:stretch>
        </p:blipFill>
        <p:spPr>
          <a:xfrm>
            <a:off x="-18415" y="-29210"/>
            <a:ext cx="12228830" cy="6874510"/>
          </a:xfrm>
          <a:prstGeom prst="rect">
            <a:avLst/>
          </a:prstGeom>
        </p:spPr>
      </p:pic>
      <p:sp>
        <p:nvSpPr>
          <p:cNvPr id="6" name="Заголовок 1"/>
          <p:cNvSpPr>
            <a:spLocks noGrp="1"/>
          </p:cNvSpPr>
          <p:nvPr/>
        </p:nvSpPr>
        <p:spPr>
          <a:xfrm>
            <a:off x="1981200" y="365125"/>
            <a:ext cx="8229600" cy="626110"/>
          </a:xfrm>
          <a:prstGeom prst="rect">
            <a:avLst/>
          </a:prstGeom>
        </p:spPr>
        <p:txBody>
          <a:bodyPr vert="horz" lIns="91440" tIns="45720" rIns="91440" bIns="45720" rtlCol="0" anchor="ctr">
            <a:no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95250" algn="ctr" fontAlgn="base">
              <a:spcAft>
                <a:spcPct val="0"/>
              </a:spcAft>
            </a:pPr>
            <a:r>
              <a:rPr lang="ru-RU" altLang="ru-RU" sz="3200" b="1" dirty="0">
                <a:solidFill>
                  <a:schemeClr val="tx1"/>
                </a:solidFill>
                <a:effectLst/>
                <a:latin typeface="Times New Roman" panose="02020603050405020304" charset="0"/>
                <a:ea typeface="+mn-ea"/>
                <a:cs typeface="Times New Roman" panose="02020603050405020304" charset="0"/>
              </a:rPr>
              <a:t>Игры на тренировку двух и трех функций</a:t>
            </a:r>
            <a:br>
              <a:rPr lang="ru-RU" altLang="ru-RU" sz="3200" b="1" dirty="0">
                <a:solidFill>
                  <a:schemeClr val="tx1"/>
                </a:solidFill>
                <a:effectLst/>
                <a:latin typeface="Times New Roman" panose="02020603050405020304" charset="0"/>
                <a:ea typeface="+mn-ea"/>
                <a:cs typeface="Times New Roman" panose="02020603050405020304" charset="0"/>
              </a:rPr>
            </a:br>
            <a:endParaRPr lang="ru-RU" altLang="ru-RU" sz="3200" b="1" dirty="0">
              <a:solidFill>
                <a:schemeClr val="tx1"/>
              </a:solidFill>
              <a:effectLst/>
              <a:latin typeface="Times New Roman" panose="02020603050405020304" charset="0"/>
              <a:ea typeface="+mn-ea"/>
              <a:cs typeface="Times New Roman" panose="02020603050405020304" charset="0"/>
            </a:endParaRPr>
          </a:p>
        </p:txBody>
      </p:sp>
      <p:graphicFrame>
        <p:nvGraphicFramePr>
          <p:cNvPr id="7" name="Объект 3"/>
          <p:cNvGraphicFramePr>
            <a:graphicFrameLocks noGrp="1"/>
          </p:cNvGraphicFramePr>
          <p:nvPr>
            <p:ph sz="half" idx="2"/>
            <p:extLst>
              <p:ext uri="{D42A27DB-BD31-4B8C-83A1-F6EECF244321}">
                <p14:modId xmlns:p14="http://schemas.microsoft.com/office/powerpoint/2010/main" val="1232973909"/>
              </p:ext>
            </p:extLst>
          </p:nvPr>
        </p:nvGraphicFramePr>
        <p:xfrm>
          <a:off x="716097" y="991235"/>
          <a:ext cx="10637704" cy="5224780"/>
        </p:xfrm>
        <a:graphic>
          <a:graphicData uri="http://schemas.openxmlformats.org/drawingml/2006/table">
            <a:tbl>
              <a:tblPr firstRow="1">
                <a:tableStyleId>{3C2FFA5D-87B4-456A-9821-1D502468CF0F}</a:tableStyleId>
              </a:tblPr>
              <a:tblGrid>
                <a:gridCol w="5148917">
                  <a:extLst>
                    <a:ext uri="{9D8B030D-6E8A-4147-A177-3AD203B41FA5}">
                      <a16:colId xmlns:a16="http://schemas.microsoft.com/office/drawing/2014/main" xmlns="" val="20000"/>
                    </a:ext>
                  </a:extLst>
                </a:gridCol>
                <a:gridCol w="5488787">
                  <a:extLst>
                    <a:ext uri="{9D8B030D-6E8A-4147-A177-3AD203B41FA5}">
                      <a16:colId xmlns:a16="http://schemas.microsoft.com/office/drawing/2014/main" xmlns="" val="20001"/>
                    </a:ext>
                  </a:extLst>
                </a:gridCol>
              </a:tblGrid>
              <a:tr h="936625">
                <a:tc>
                  <a:txBody>
                    <a:bodyPr/>
                    <a:lstStyle/>
                    <a:p>
                      <a:pPr algn="ctr" fontAlgn="t"/>
                      <a:r>
                        <a:rPr lang="ru-RU" sz="3200" b="1" dirty="0">
                          <a:solidFill>
                            <a:schemeClr val="bg1"/>
                          </a:solidFill>
                          <a:effectLst/>
                          <a:latin typeface="Times New Roman" panose="02020603050405020304" charset="0"/>
                          <a:cs typeface="Times New Roman" panose="02020603050405020304" charset="0"/>
                        </a:rPr>
                        <a:t>Тренируемые функции</a:t>
                      </a:r>
                    </a:p>
                  </a:txBody>
                  <a:tcPr marL="9525" marR="9525" marT="9525" marB="9525"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chemeClr val="accent5"/>
                    </a:solidFill>
                  </a:tcPr>
                </a:tc>
                <a:tc>
                  <a:txBody>
                    <a:bodyPr/>
                    <a:lstStyle/>
                    <a:p>
                      <a:pPr algn="ctr" fontAlgn="t"/>
                      <a:r>
                        <a:rPr lang="ru-RU" sz="3200" b="1" dirty="0">
                          <a:solidFill>
                            <a:schemeClr val="bg1"/>
                          </a:solidFill>
                          <a:effectLst/>
                          <a:latin typeface="Times New Roman" panose="02020603050405020304" charset="0"/>
                          <a:cs typeface="Times New Roman" panose="02020603050405020304" charset="0"/>
                        </a:rPr>
                        <a:t>Игры</a:t>
                      </a:r>
                    </a:p>
                  </a:txBody>
                  <a:tcPr marL="9525" marR="9525" marT="9525" marB="9525"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chemeClr val="accent5"/>
                    </a:solidFill>
                  </a:tcPr>
                </a:tc>
                <a:extLst>
                  <a:ext uri="{0D108BD9-81ED-4DB2-BD59-A6C34878D82A}">
                    <a16:rowId xmlns:a16="http://schemas.microsoft.com/office/drawing/2014/main" xmlns="" val="10000"/>
                  </a:ext>
                </a:extLst>
              </a:tr>
              <a:tr h="1626870">
                <a:tc>
                  <a:txBody>
                    <a:bodyPr/>
                    <a:lstStyle/>
                    <a:p>
                      <a:pPr algn="ctr" fontAlgn="t"/>
                      <a:r>
                        <a:rPr lang="ru-RU" sz="3200" b="0" dirty="0">
                          <a:solidFill>
                            <a:schemeClr val="tx1"/>
                          </a:solidFill>
                          <a:effectLst/>
                          <a:latin typeface="Times New Roman" panose="02020603050405020304" charset="0"/>
                          <a:cs typeface="Times New Roman" panose="02020603050405020304" charset="0"/>
                        </a:rPr>
                        <a:t>Внимание и контроль импульсивности</a:t>
                      </a:r>
                    </a:p>
                  </a:txBody>
                  <a:tcPr marL="9525" marR="9525" marT="9525" marB="9525"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3200" b="0">
                          <a:solidFill>
                            <a:schemeClr val="tx1"/>
                          </a:solidFill>
                          <a:effectLst/>
                          <a:latin typeface="Times New Roman" panose="02020603050405020304" charset="0"/>
                          <a:cs typeface="Times New Roman" panose="02020603050405020304" charset="0"/>
                        </a:rPr>
                        <a:t>“Кричалки — шепталки— молчалки” “Гвалт”</a:t>
                      </a:r>
                    </a:p>
                  </a:txBody>
                  <a:tcPr marL="9525" marR="9525" marT="9525" marB="9525">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1"/>
                  </a:ext>
                </a:extLst>
              </a:tr>
              <a:tr h="994410">
                <a:tc>
                  <a:txBody>
                    <a:bodyPr/>
                    <a:lstStyle/>
                    <a:p>
                      <a:pPr algn="ctr" fontAlgn="t"/>
                      <a:r>
                        <a:rPr lang="ru-RU" sz="3200" b="0" dirty="0">
                          <a:solidFill>
                            <a:schemeClr val="tx1"/>
                          </a:solidFill>
                          <a:effectLst/>
                          <a:latin typeface="Times New Roman" panose="02020603050405020304" charset="0"/>
                          <a:cs typeface="Times New Roman" panose="02020603050405020304" charset="0"/>
                        </a:rPr>
                        <a:t>Внимание и контроль двигательной активности</a:t>
                      </a:r>
                    </a:p>
                  </a:txBody>
                  <a:tcPr marL="9525" marR="9525" marT="9525" marB="9525"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3200" b="0">
                          <a:solidFill>
                            <a:schemeClr val="tx1"/>
                          </a:solidFill>
                          <a:effectLst/>
                          <a:latin typeface="Times New Roman" panose="02020603050405020304" charset="0"/>
                          <a:cs typeface="Times New Roman" panose="02020603050405020304" charset="0"/>
                        </a:rPr>
                        <a:t>“Колпак мой треугольный” “Расставь посты” “Замри”</a:t>
                      </a:r>
                    </a:p>
                  </a:txBody>
                  <a:tcPr marL="9525" marR="9525" marT="9525" marB="9525">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2"/>
                  </a:ext>
                </a:extLst>
              </a:tr>
              <a:tr h="1666875">
                <a:tc>
                  <a:txBody>
                    <a:bodyPr/>
                    <a:lstStyle/>
                    <a:p>
                      <a:pPr algn="ctr" fontAlgn="t"/>
                      <a:r>
                        <a:rPr lang="ru-RU" sz="3200" b="0" dirty="0">
                          <a:solidFill>
                            <a:schemeClr val="tx1"/>
                          </a:solidFill>
                          <a:effectLst/>
                          <a:latin typeface="Times New Roman" panose="02020603050405020304" charset="0"/>
                          <a:cs typeface="Times New Roman" panose="02020603050405020304" charset="0"/>
                        </a:rPr>
                        <a:t>Контроль импульсивности и контроль двигательной активности</a:t>
                      </a:r>
                    </a:p>
                  </a:txBody>
                  <a:tcPr marL="9525" marR="9525" marT="9525" marB="9525" anchor="ctr">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tc>
                  <a:txBody>
                    <a:bodyPr/>
                    <a:lstStyle/>
                    <a:p>
                      <a:pPr algn="ctr" fontAlgn="t"/>
                      <a:r>
                        <a:rPr lang="ru-RU" sz="3200" b="0" dirty="0">
                          <a:solidFill>
                            <a:schemeClr val="tx1"/>
                          </a:solidFill>
                          <a:effectLst/>
                          <a:latin typeface="Times New Roman" panose="02020603050405020304" charset="0"/>
                          <a:cs typeface="Times New Roman" panose="02020603050405020304" charset="0"/>
                        </a:rPr>
                        <a:t>“Час тишины и час “можно”</a:t>
                      </a:r>
                    </a:p>
                  </a:txBody>
                  <a:tcPr marL="9525" marR="9525" marT="9525" marB="9525">
                    <a:lnL w="12700" cap="flat" cmpd="sng" algn="ctr">
                      <a:solidFill>
                        <a:schemeClr val="tx1"/>
                      </a:solidFill>
                      <a:prstDash val="solid"/>
                      <a:miter lim="800000"/>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1"/>
          </p:nvPr>
        </p:nvPicPr>
        <p:blipFill>
          <a:blip r:embed="rId3"/>
          <a:stretch>
            <a:fillRect/>
          </a:stretch>
        </p:blipFill>
        <p:spPr>
          <a:xfrm>
            <a:off x="-25400" y="-41910"/>
            <a:ext cx="12225655" cy="6937375"/>
          </a:xfrm>
          <a:prstGeom prst="rect">
            <a:avLst/>
          </a:prstGeom>
        </p:spPr>
      </p:pic>
      <p:sp>
        <p:nvSpPr>
          <p:cNvPr id="5" name="Заголовок 4"/>
          <p:cNvSpPr>
            <a:spLocks noGrp="1"/>
          </p:cNvSpPr>
          <p:nvPr>
            <p:ph type="title"/>
          </p:nvPr>
        </p:nvSpPr>
        <p:spPr>
          <a:xfrm>
            <a:off x="958466" y="919480"/>
            <a:ext cx="7050153" cy="4262120"/>
          </a:xfrm>
        </p:spPr>
        <p:txBody>
          <a:bodyPr>
            <a:normAutofit/>
          </a:bodyPr>
          <a:lstStyle/>
          <a:p>
            <a:pPr marL="342900" lvl="0" indent="-342900" fontAlgn="base">
              <a:lnSpc>
                <a:spcPct val="100000"/>
              </a:lnSpc>
              <a:spcBef>
                <a:spcPct val="20000"/>
              </a:spcBef>
              <a:spcAft>
                <a:spcPct val="0"/>
              </a:spcAft>
            </a:pPr>
            <a:r>
              <a:rPr lang="ru-RU" altLang="en-US" b="1" dirty="0">
                <a:latin typeface="Times New Roman" panose="02020603050405020304" charset="0"/>
                <a:cs typeface="Times New Roman" panose="02020603050405020304" charset="0"/>
                <a:sym typeface="+mn-ea"/>
              </a:rPr>
              <a:t>  Полезная литература по взаимодействию с </a:t>
            </a:r>
            <a:r>
              <a:rPr lang="ru-RU" altLang="en-US" b="1" dirty="0" err="1">
                <a:latin typeface="Times New Roman" panose="02020603050405020304" charset="0"/>
                <a:cs typeface="Times New Roman" panose="02020603050405020304" charset="0"/>
                <a:sym typeface="+mn-ea"/>
              </a:rPr>
              <a:t>гиперактивными</a:t>
            </a:r>
            <a:r>
              <a:rPr lang="ru-RU" altLang="en-US" b="1" dirty="0">
                <a:latin typeface="Times New Roman" panose="02020603050405020304" charset="0"/>
                <a:cs typeface="Times New Roman" panose="02020603050405020304" charset="0"/>
                <a:sym typeface="+mn-ea"/>
              </a:rPr>
              <a:t> детьми</a:t>
            </a:r>
            <a:r>
              <a:rPr lang="ru-RU" altLang="en-US" sz="3200" b="1" dirty="0">
                <a:latin typeface="Times New Roman" panose="02020603050405020304" charset="0"/>
                <a:cs typeface="Times New Roman" panose="02020603050405020304" charset="0"/>
              </a:rPr>
              <a:t/>
            </a:r>
            <a:br>
              <a:rPr lang="ru-RU" altLang="en-US" sz="3200" b="1" dirty="0">
                <a:latin typeface="Times New Roman" panose="02020603050405020304" charset="0"/>
                <a:cs typeface="Times New Roman" panose="02020603050405020304" charset="0"/>
              </a:rPr>
            </a:br>
            <a:endParaRPr lang="ru-RU" altLang="en-US" sz="3200" b="1" dirty="0">
              <a:latin typeface="Times New Roman" panose="02020603050405020304" charset="0"/>
              <a:cs typeface="Times New Roman" panose="02020603050405020304" charset="0"/>
            </a:endParaRPr>
          </a:p>
        </p:txBody>
      </p:sp>
      <p:pic>
        <p:nvPicPr>
          <p:cNvPr id="2" name="Замещающее содержимое 1"/>
          <p:cNvPicPr>
            <a:picLocks noGrp="1" noChangeAspect="1"/>
          </p:cNvPicPr>
          <p:nvPr>
            <p:ph sz="half" idx="2"/>
          </p:nvPr>
        </p:nvPicPr>
        <p:blipFill>
          <a:blip r:embed="rId4"/>
          <a:stretch>
            <a:fillRect/>
          </a:stretch>
        </p:blipFill>
        <p:spPr>
          <a:xfrm>
            <a:off x="8108413" y="1733013"/>
            <a:ext cx="2631341" cy="26313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15875" y="2540"/>
            <a:ext cx="12207875" cy="6910070"/>
          </a:xfrm>
          <a:prstGeom prst="rect">
            <a:avLst/>
          </a:prstGeom>
        </p:spPr>
      </p:pic>
      <p:sp>
        <p:nvSpPr>
          <p:cNvPr id="5" name="Заголовок 4"/>
          <p:cNvSpPr>
            <a:spLocks noGrp="1"/>
          </p:cNvSpPr>
          <p:nvPr>
            <p:ph type="title"/>
          </p:nvPr>
        </p:nvSpPr>
        <p:spPr/>
        <p:txBody>
          <a:bodyPr/>
          <a:lstStyle/>
          <a:p>
            <a:pPr algn="ctr"/>
            <a:r>
              <a:rPr lang="ru-RU" altLang="ru-RU" b="1" kern="0" dirty="0">
                <a:solidFill>
                  <a:srgbClr val="000000"/>
                </a:solidFill>
                <a:latin typeface="Times New Roman" panose="02020603050405020304" charset="0"/>
                <a:cs typeface="Times New Roman" panose="02020603050405020304" charset="0"/>
              </a:rPr>
              <a:t>Актуальность темы:</a:t>
            </a:r>
            <a:endParaRPr lang="ru-RU" altLang="en-US" dirty="0">
              <a:latin typeface="Times New Roman" panose="02020603050405020304" charset="0"/>
              <a:cs typeface="Times New Roman" panose="02020603050405020304" charset="0"/>
            </a:endParaRPr>
          </a:p>
        </p:txBody>
      </p:sp>
      <p:sp>
        <p:nvSpPr>
          <p:cNvPr id="3" name="Замещающее содержимое 2"/>
          <p:cNvSpPr>
            <a:spLocks noGrp="1"/>
          </p:cNvSpPr>
          <p:nvPr>
            <p:ph sz="half" idx="1"/>
          </p:nvPr>
        </p:nvSpPr>
        <p:spPr>
          <a:xfrm>
            <a:off x="838200" y="1825625"/>
            <a:ext cx="10066020" cy="4351655"/>
          </a:xfrm>
        </p:spPr>
        <p:txBody>
          <a:bodyPr>
            <a:normAutofit/>
          </a:bodyPr>
          <a:lstStyle/>
          <a:p>
            <a:pPr marL="0" lvl="0" indent="0" fontAlgn="base">
              <a:lnSpc>
                <a:spcPct val="80000"/>
              </a:lnSpc>
              <a:spcBef>
                <a:spcPct val="20000"/>
              </a:spcBef>
              <a:spcAft>
                <a:spcPct val="0"/>
              </a:spcAft>
              <a:buNone/>
            </a:pPr>
            <a:r>
              <a:rPr lang="ru-RU" altLang="ru-RU" sz="3600" kern="0" dirty="0">
                <a:solidFill>
                  <a:srgbClr val="000000"/>
                </a:solidFill>
                <a:latin typeface="Times New Roman" panose="02020603050405020304" charset="0"/>
                <a:cs typeface="Times New Roman" panose="02020603050405020304" charset="0"/>
              </a:rPr>
              <a:t>Эта тема актуальна, так как в детских садах на сегодня, есть хоть и небольшой  процент,  </a:t>
            </a:r>
            <a:r>
              <a:rPr lang="ru-RU" altLang="ru-RU" sz="3600" kern="0" dirty="0" err="1">
                <a:solidFill>
                  <a:srgbClr val="000000"/>
                </a:solidFill>
                <a:latin typeface="Times New Roman" panose="02020603050405020304" charset="0"/>
                <a:cs typeface="Times New Roman" panose="02020603050405020304" charset="0"/>
              </a:rPr>
              <a:t>гиперактивных</a:t>
            </a:r>
            <a:r>
              <a:rPr lang="ru-RU" altLang="ru-RU" sz="3600" kern="0" dirty="0">
                <a:solidFill>
                  <a:srgbClr val="000000"/>
                </a:solidFill>
                <a:latin typeface="Times New Roman" panose="02020603050405020304" charset="0"/>
                <a:cs typeface="Times New Roman" panose="02020603050405020304" charset="0"/>
              </a:rPr>
              <a:t> детей, но очень ощутимый.</a:t>
            </a:r>
          </a:p>
          <a:p>
            <a:pPr marL="0" lvl="0" indent="0" fontAlgn="base">
              <a:lnSpc>
                <a:spcPct val="80000"/>
              </a:lnSpc>
              <a:spcBef>
                <a:spcPct val="20000"/>
              </a:spcBef>
              <a:spcAft>
                <a:spcPct val="0"/>
              </a:spcAft>
              <a:buNone/>
            </a:pPr>
            <a:r>
              <a:rPr lang="ru-RU" altLang="ru-RU" sz="3600" kern="0" dirty="0">
                <a:solidFill>
                  <a:srgbClr val="000000"/>
                </a:solidFill>
                <a:latin typeface="Times New Roman" panose="02020603050405020304" charset="0"/>
                <a:cs typeface="Times New Roman" panose="02020603050405020304" charset="0"/>
              </a:rPr>
              <a:t>С появлением </a:t>
            </a:r>
            <a:r>
              <a:rPr lang="ru-RU" altLang="ru-RU" sz="3600" kern="0" dirty="0" err="1">
                <a:solidFill>
                  <a:srgbClr val="000000"/>
                </a:solidFill>
                <a:latin typeface="Times New Roman" panose="02020603050405020304" charset="0"/>
                <a:cs typeface="Times New Roman" panose="02020603050405020304" charset="0"/>
              </a:rPr>
              <a:t>гиперактивных</a:t>
            </a:r>
            <a:r>
              <a:rPr lang="ru-RU" altLang="ru-RU" sz="3600" kern="0" dirty="0">
                <a:solidFill>
                  <a:srgbClr val="000000"/>
                </a:solidFill>
                <a:latin typeface="Times New Roman" panose="02020603050405020304" charset="0"/>
                <a:cs typeface="Times New Roman" panose="02020603050405020304" charset="0"/>
              </a:rPr>
              <a:t> детей у педагогов возникает немало проблем. Сталкиваясь с которыми, не только молодые педагоги, но и опытные педагоги, испытывают дефицит терпения, не зная порой как себя вести с такими детьми, в той или иной ситуации.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1"/>
          </p:nvPr>
        </p:nvPicPr>
        <p:blipFill>
          <a:blip r:embed="rId3"/>
          <a:stretch>
            <a:fillRect/>
          </a:stretch>
        </p:blipFill>
        <p:spPr>
          <a:xfrm>
            <a:off x="-71755" y="-40005"/>
            <a:ext cx="12334875" cy="6938645"/>
          </a:xfrm>
          <a:prstGeom prst="rect">
            <a:avLst/>
          </a:prstGeom>
        </p:spPr>
      </p:pic>
      <p:sp>
        <p:nvSpPr>
          <p:cNvPr id="5" name="Заголовок 4"/>
          <p:cNvSpPr>
            <a:spLocks noGrp="1"/>
          </p:cNvSpPr>
          <p:nvPr>
            <p:ph type="title"/>
          </p:nvPr>
        </p:nvSpPr>
        <p:spPr>
          <a:xfrm>
            <a:off x="1146175" y="488315"/>
            <a:ext cx="10515600" cy="1325563"/>
          </a:xfrm>
        </p:spPr>
        <p:txBody>
          <a:bodyPr/>
          <a:lstStyle/>
          <a:p>
            <a:pPr algn="ctr"/>
            <a:r>
              <a:rPr lang="ru-RU" altLang="en-US" sz="5400" b="1" dirty="0">
                <a:latin typeface="Times New Roman" panose="02020603050405020304" charset="0"/>
                <a:cs typeface="Times New Roman" panose="02020603050405020304" charset="0"/>
              </a:rPr>
              <a:t>Спасибо за внимание!</a:t>
            </a:r>
          </a:p>
        </p:txBody>
      </p:sp>
      <p:pic>
        <p:nvPicPr>
          <p:cNvPr id="2" name="Замещающее содержимое 1"/>
          <p:cNvPicPr>
            <a:picLocks noGrp="1" noChangeAspect="1"/>
          </p:cNvPicPr>
          <p:nvPr>
            <p:ph sz="half" idx="2"/>
          </p:nvPr>
        </p:nvPicPr>
        <p:blipFill>
          <a:blip r:embed="rId4"/>
          <a:stretch>
            <a:fillRect/>
          </a:stretch>
        </p:blipFill>
        <p:spPr>
          <a:xfrm>
            <a:off x="1622020" y="1813878"/>
            <a:ext cx="9145270" cy="4805680"/>
          </a:xfrm>
          <a:prstGeom prst="rect">
            <a:avLst/>
          </a:prstGeom>
          <a:ln>
            <a:solidFill>
              <a:schemeClr val="bg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15875" y="2540"/>
            <a:ext cx="12207875" cy="6910070"/>
          </a:xfrm>
          <a:prstGeom prst="rect">
            <a:avLst/>
          </a:prstGeom>
        </p:spPr>
      </p:pic>
      <p:sp>
        <p:nvSpPr>
          <p:cNvPr id="5" name="Заголовок 4"/>
          <p:cNvSpPr>
            <a:spLocks noGrp="1"/>
          </p:cNvSpPr>
          <p:nvPr>
            <p:ph type="title"/>
          </p:nvPr>
        </p:nvSpPr>
        <p:spPr>
          <a:xfrm>
            <a:off x="323556" y="365126"/>
            <a:ext cx="11563643" cy="1176338"/>
          </a:xfrm>
        </p:spPr>
        <p:txBody>
          <a:bodyPr>
            <a:normAutofit fontScale="90000"/>
          </a:bodyPr>
          <a:lstStyle/>
          <a:p>
            <a:pPr lvl="0" algn="ctr">
              <a:lnSpc>
                <a:spcPct val="115000"/>
              </a:lnSpc>
              <a:spcBef>
                <a:spcPts val="1500"/>
              </a:spcBef>
              <a:spcAft>
                <a:spcPts val="750"/>
              </a:spcAft>
            </a:pPr>
            <a:r>
              <a:rPr lang="ru-RU" sz="3600" b="1" dirty="0">
                <a:solidFill>
                  <a:srgbClr val="000000"/>
                </a:solidFill>
                <a:latin typeface="Times New Roman" panose="02020603050405020304" charset="0"/>
                <a:ea typeface="Times New Roman" panose="02020603050405020304"/>
                <a:cs typeface="Times New Roman" panose="02020603050405020304" charset="0"/>
              </a:rPr>
              <a:t/>
            </a:r>
            <a:br>
              <a:rPr lang="ru-RU" sz="3600" b="1" dirty="0">
                <a:solidFill>
                  <a:srgbClr val="000000"/>
                </a:solidFill>
                <a:latin typeface="Times New Roman" panose="02020603050405020304" charset="0"/>
                <a:ea typeface="Times New Roman" panose="02020603050405020304"/>
                <a:cs typeface="Times New Roman" panose="02020603050405020304" charset="0"/>
              </a:rPr>
            </a:br>
            <a:r>
              <a:rPr lang="ru-RU" sz="3600" b="1" dirty="0">
                <a:solidFill>
                  <a:srgbClr val="000000"/>
                </a:solidFill>
                <a:latin typeface="Times New Roman" panose="02020603050405020304" charset="0"/>
                <a:ea typeface="Times New Roman" panose="02020603050405020304"/>
                <a:cs typeface="Times New Roman" panose="02020603050405020304" charset="0"/>
              </a:rPr>
              <a:t>Масштабы проблемы:</a:t>
            </a:r>
            <a:r>
              <a:rPr lang="ru-RU" sz="3600" dirty="0">
                <a:solidFill>
                  <a:prstClr val="black"/>
                </a:solidFill>
                <a:latin typeface="Times New Roman" panose="02020603050405020304" charset="0"/>
                <a:ea typeface="Calibri" panose="020F0502020204030204"/>
                <a:cs typeface="Times New Roman" panose="02020603050405020304" charset="0"/>
              </a:rPr>
              <a:t/>
            </a:r>
            <a:br>
              <a:rPr lang="ru-RU" sz="3600" dirty="0">
                <a:solidFill>
                  <a:prstClr val="black"/>
                </a:solidFill>
                <a:latin typeface="Times New Roman" panose="02020603050405020304" charset="0"/>
                <a:ea typeface="Calibri" panose="020F0502020204030204"/>
                <a:cs typeface="Times New Roman" panose="02020603050405020304" charset="0"/>
              </a:rPr>
            </a:br>
            <a:r>
              <a:rPr lang="ru-RU" sz="3600" dirty="0">
                <a:solidFill>
                  <a:srgbClr val="000000"/>
                </a:solidFill>
                <a:latin typeface="Times New Roman" panose="02020603050405020304" charset="0"/>
                <a:ea typeface="Calibri" panose="020F0502020204030204"/>
                <a:cs typeface="Times New Roman" panose="02020603050405020304" charset="0"/>
              </a:rPr>
              <a:t>с</a:t>
            </a:r>
            <a:r>
              <a:rPr lang="ru-RU" sz="3600" dirty="0">
                <a:solidFill>
                  <a:srgbClr val="000000"/>
                </a:solidFill>
                <a:latin typeface="Times New Roman" panose="02020603050405020304" charset="0"/>
                <a:ea typeface="Times New Roman" panose="02020603050405020304"/>
                <a:cs typeface="Times New Roman" panose="02020603050405020304" charset="0"/>
              </a:rPr>
              <a:t>колько таких детей в мире?</a:t>
            </a:r>
            <a:r>
              <a:rPr lang="ru-RU" sz="1400" dirty="0">
                <a:solidFill>
                  <a:prstClr val="black"/>
                </a:solidFill>
                <a:latin typeface="Calibri" panose="020F0502020204030204"/>
                <a:ea typeface="Calibri" panose="020F0502020204030204"/>
                <a:cs typeface="Times New Roman" panose="02020603050405020304"/>
              </a:rPr>
              <a:t/>
            </a:r>
            <a:br>
              <a:rPr lang="ru-RU" sz="1400" dirty="0">
                <a:solidFill>
                  <a:prstClr val="black"/>
                </a:solidFill>
                <a:latin typeface="Calibri" panose="020F0502020204030204"/>
                <a:ea typeface="Calibri" panose="020F0502020204030204"/>
                <a:cs typeface="Times New Roman" panose="02020603050405020304"/>
              </a:rPr>
            </a:br>
            <a:endParaRPr lang="ru-RU" altLang="en-US" dirty="0"/>
          </a:p>
        </p:txBody>
      </p:sp>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93895" y="1541463"/>
            <a:ext cx="3348111" cy="501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225" y="1559572"/>
            <a:ext cx="3727938" cy="491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808" y="1784654"/>
            <a:ext cx="4468838" cy="446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15875" y="2540"/>
            <a:ext cx="12207875" cy="6910070"/>
          </a:xfrm>
          <a:prstGeom prst="rect">
            <a:avLst/>
          </a:prstGeom>
        </p:spPr>
      </p:pic>
      <p:sp>
        <p:nvSpPr>
          <p:cNvPr id="5" name="Заголовок 4"/>
          <p:cNvSpPr>
            <a:spLocks noGrp="1"/>
          </p:cNvSpPr>
          <p:nvPr>
            <p:ph type="title"/>
          </p:nvPr>
        </p:nvSpPr>
        <p:spPr>
          <a:xfrm>
            <a:off x="1256840" y="749147"/>
            <a:ext cx="10515600" cy="1211855"/>
          </a:xfrm>
        </p:spPr>
        <p:txBody>
          <a:bodyPr/>
          <a:lstStyle/>
          <a:p>
            <a:r>
              <a:rPr lang="ru-RU" altLang="en-US" b="1" dirty="0">
                <a:latin typeface="Times New Roman" panose="02020603050405020304" charset="0"/>
                <a:cs typeface="Times New Roman" panose="02020603050405020304" charset="0"/>
              </a:rPr>
              <a:t>Портрет Гиперактивного ребенка</a:t>
            </a:r>
          </a:p>
        </p:txBody>
      </p:sp>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249976" y="2175276"/>
            <a:ext cx="5244096" cy="4186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15875" y="2540"/>
            <a:ext cx="12207875" cy="6910070"/>
          </a:xfrm>
          <a:prstGeom prst="rect">
            <a:avLst/>
          </a:prstGeom>
        </p:spPr>
      </p:pic>
      <p:sp>
        <p:nvSpPr>
          <p:cNvPr id="3" name="Замещающее содержимое 2"/>
          <p:cNvSpPr>
            <a:spLocks noGrp="1"/>
          </p:cNvSpPr>
          <p:nvPr>
            <p:ph sz="half" idx="1"/>
          </p:nvPr>
        </p:nvSpPr>
        <p:spPr>
          <a:xfrm>
            <a:off x="838200" y="1019810"/>
            <a:ext cx="10517505" cy="5563870"/>
          </a:xfrm>
        </p:spPr>
        <p:txBody>
          <a:bodyPr>
            <a:normAutofit/>
          </a:bodyPr>
          <a:lstStyle/>
          <a:p>
            <a:pPr marL="0" indent="0">
              <a:buNone/>
            </a:pPr>
            <a:r>
              <a:rPr lang="ru-RU" altLang="en-US" sz="4000" b="1" dirty="0" err="1">
                <a:latin typeface="Times New Roman" panose="02020603050405020304" charset="0"/>
                <a:cs typeface="Times New Roman" panose="02020603050405020304" charset="0"/>
              </a:rPr>
              <a:t>Гиперактивность</a:t>
            </a:r>
            <a:r>
              <a:rPr lang="ru-RU" altLang="en-US" sz="4000" dirty="0">
                <a:latin typeface="Times New Roman" panose="02020603050405020304" charset="0"/>
                <a:cs typeface="Times New Roman" panose="02020603050405020304" charset="0"/>
              </a:rPr>
              <a:t> – это расстройство поведения у ребёнка, характеризующееся повышенной активностью и возбудимостью. </a:t>
            </a:r>
          </a:p>
          <a:p>
            <a:pPr marL="0" indent="0">
              <a:buNone/>
            </a:pPr>
            <a:r>
              <a:rPr lang="ru-RU" altLang="en-US" sz="4000" dirty="0">
                <a:latin typeface="Times New Roman" panose="02020603050405020304" charset="0"/>
                <a:cs typeface="Times New Roman" panose="02020603050405020304" charset="0"/>
              </a:rPr>
              <a:t>Ребёнок с синдромом </a:t>
            </a:r>
            <a:r>
              <a:rPr lang="ru-RU" altLang="en-US" sz="4000" dirty="0" err="1">
                <a:latin typeface="Times New Roman" panose="02020603050405020304" charset="0"/>
                <a:cs typeface="Times New Roman" panose="02020603050405020304" charset="0"/>
              </a:rPr>
              <a:t>гиперактивности</a:t>
            </a:r>
            <a:r>
              <a:rPr lang="ru-RU" altLang="en-US" sz="4000" dirty="0">
                <a:latin typeface="Times New Roman" panose="02020603050405020304" charset="0"/>
                <a:cs typeface="Times New Roman" panose="02020603050405020304" charset="0"/>
              </a:rPr>
              <a:t> неусидчив, не слышит, ни секунды не сидит на месте, ему очень трудно хоть сколько-то посидеть спокойно и заниматься каким-либо делом.</a:t>
            </a:r>
            <a:endParaRPr lang="ru-RU" altLang="en-US" sz="3600" dirty="0"/>
          </a:p>
          <a:p>
            <a:pPr marL="0" indent="0">
              <a:buNone/>
            </a:pPr>
            <a:endParaRPr lang="ru-RU"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ChangeAspect="1"/>
          </p:cNvPicPr>
          <p:nvPr/>
        </p:nvPicPr>
        <p:blipFill>
          <a:blip r:embed="rId3"/>
          <a:stretch>
            <a:fillRect/>
          </a:stretch>
        </p:blipFill>
        <p:spPr>
          <a:xfrm>
            <a:off x="1" y="-52070"/>
            <a:ext cx="12357100" cy="6910070"/>
          </a:xfrm>
          <a:prstGeom prst="rect">
            <a:avLst/>
          </a:prstGeom>
        </p:spPr>
      </p:pic>
      <p:sp>
        <p:nvSpPr>
          <p:cNvPr id="3" name="Объект 2"/>
          <p:cNvSpPr>
            <a:spLocks noGrp="1"/>
          </p:cNvSpPr>
          <p:nvPr>
            <p:ph idx="1"/>
          </p:nvPr>
        </p:nvSpPr>
        <p:spPr>
          <a:xfrm>
            <a:off x="551815" y="280035"/>
            <a:ext cx="11191875" cy="5750560"/>
          </a:xfrm>
        </p:spPr>
        <p:txBody>
          <a:bodyPr>
            <a:noAutofit/>
          </a:bodyPr>
          <a:lstStyle/>
          <a:p>
            <a:pPr marL="0" indent="0" algn="ctr">
              <a:buNone/>
            </a:pPr>
            <a:r>
              <a:rPr lang="ru-RU" sz="3600" i="1" dirty="0">
                <a:effectLst/>
                <a:latin typeface="Times New Roman" panose="02020603050405020304" charset="0"/>
                <a:ea typeface="Times New Roman" panose="02020603050405020304" charset="0"/>
                <a:cs typeface="Times New Roman" panose="02020603050405020304" charset="0"/>
              </a:rPr>
              <a:t>Известный американский психолог В. </a:t>
            </a:r>
            <a:r>
              <a:rPr lang="ru-RU" sz="3600" i="1" dirty="0" err="1">
                <a:effectLst/>
                <a:latin typeface="Times New Roman" panose="02020603050405020304" charset="0"/>
                <a:ea typeface="Times New Roman" panose="02020603050405020304" charset="0"/>
                <a:cs typeface="Times New Roman" panose="02020603050405020304" charset="0"/>
              </a:rPr>
              <a:t>Оклендер</a:t>
            </a:r>
            <a:r>
              <a:rPr lang="ru-RU" sz="3600" i="1" dirty="0">
                <a:latin typeface="Times New Roman" panose="02020603050405020304" charset="0"/>
                <a:ea typeface="Times New Roman" panose="02020603050405020304" charset="0"/>
                <a:cs typeface="Times New Roman" panose="02020603050405020304" charset="0"/>
              </a:rPr>
              <a:t> </a:t>
            </a:r>
            <a:r>
              <a:rPr lang="ru-RU" sz="3600" i="1" dirty="0">
                <a:effectLst/>
                <a:latin typeface="Times New Roman" panose="02020603050405020304" charset="0"/>
                <a:ea typeface="Times New Roman" panose="02020603050405020304" charset="0"/>
                <a:cs typeface="Times New Roman" panose="02020603050405020304" charset="0"/>
              </a:rPr>
              <a:t>характеризует таких детей </a:t>
            </a:r>
            <a:r>
              <a:rPr lang="ru-RU" sz="3600" i="1" dirty="0">
                <a:solidFill>
                  <a:prstClr val="black"/>
                </a:solidFill>
                <a:latin typeface="Times New Roman" panose="02020603050405020304" charset="0"/>
                <a:ea typeface="Times New Roman" panose="02020603050405020304" charset="0"/>
                <a:cs typeface="Times New Roman" panose="02020603050405020304" charset="0"/>
              </a:rPr>
              <a:t>так</a:t>
            </a:r>
            <a:r>
              <a:rPr lang="ru-RU" sz="3600" i="1" dirty="0">
                <a:effectLst/>
                <a:latin typeface="Times New Roman" panose="02020603050405020304" charset="0"/>
                <a:ea typeface="Times New Roman" panose="02020603050405020304" charset="0"/>
                <a:cs typeface="Times New Roman" panose="02020603050405020304" charset="0"/>
              </a:rPr>
              <a:t>: </a:t>
            </a:r>
          </a:p>
          <a:p>
            <a:pPr marL="0" indent="0" algn="ctr">
              <a:buNone/>
            </a:pPr>
            <a:endParaRPr lang="ru-RU" sz="3600" dirty="0">
              <a:effectLst/>
              <a:latin typeface="Times New Roman" panose="02020603050405020304" charset="0"/>
              <a:ea typeface="Times New Roman" panose="02020603050405020304" charset="0"/>
              <a:cs typeface="Times New Roman" panose="02020603050405020304" charset="0"/>
            </a:endParaRPr>
          </a:p>
          <a:p>
            <a:pPr marL="0" indent="0">
              <a:buNone/>
            </a:pPr>
            <a:r>
              <a:rPr lang="ru-RU" sz="3600" dirty="0">
                <a:effectLst/>
                <a:latin typeface="Times New Roman" panose="02020603050405020304" charset="0"/>
                <a:ea typeface="Times New Roman" panose="02020603050405020304" charset="0"/>
                <a:cs typeface="Times New Roman" panose="02020603050405020304" charset="0"/>
              </a:rPr>
              <a:t>“</a:t>
            </a:r>
            <a:r>
              <a:rPr lang="ru-RU" sz="3600" dirty="0" err="1">
                <a:effectLst/>
                <a:latin typeface="Times New Roman" panose="02020603050405020304" charset="0"/>
                <a:ea typeface="Times New Roman" panose="02020603050405020304" charset="0"/>
                <a:cs typeface="Times New Roman" panose="02020603050405020304" charset="0"/>
              </a:rPr>
              <a:t>Гиперактивному</a:t>
            </a:r>
            <a:r>
              <a:rPr lang="ru-RU" sz="3600" dirty="0">
                <a:effectLst/>
                <a:latin typeface="Times New Roman" panose="02020603050405020304" charset="0"/>
                <a:ea typeface="Times New Roman" panose="02020603050405020304" charset="0"/>
                <a:cs typeface="Times New Roman" panose="02020603050405020304" charset="0"/>
              </a:rPr>
              <a:t> ребёнку трудно сидеть, он суетлив, много двигается, вертится на месте, иногда чрезмерно говорлив, может раздражать манерой своего поведения. Часто у него плохая координация или недостаточный мышечный контроль. Он неуклюж, роняет или ломает вещи, проливает молоко. Такому ребенку трудно концентрировать своё внимание, он легко отвлекается, часто задает множество вопросов, но редко дожидается ответов”.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1270" y="-26035"/>
            <a:ext cx="12190095" cy="6910070"/>
          </a:xfrm>
          <a:prstGeom prst="rect">
            <a:avLst/>
          </a:prstGeom>
        </p:spPr>
      </p:pic>
      <p:sp>
        <p:nvSpPr>
          <p:cNvPr id="5" name="Заголовок 4"/>
          <p:cNvSpPr>
            <a:spLocks noGrp="1"/>
          </p:cNvSpPr>
          <p:nvPr>
            <p:ph type="title"/>
          </p:nvPr>
        </p:nvSpPr>
        <p:spPr>
          <a:xfrm>
            <a:off x="838200" y="232410"/>
            <a:ext cx="10515600" cy="440055"/>
          </a:xfrm>
        </p:spPr>
        <p:txBody>
          <a:bodyPr>
            <a:normAutofit fontScale="90000"/>
          </a:bodyPr>
          <a:lstStyle/>
          <a:p>
            <a:pPr algn="ctr"/>
            <a:r>
              <a:rPr lang="ru-RU" altLang="en-US" b="1" dirty="0">
                <a:solidFill>
                  <a:srgbClr val="FF0000"/>
                </a:solidFill>
                <a:latin typeface="Times New Roman" panose="02020603050405020304" charset="0"/>
                <a:cs typeface="Times New Roman" panose="02020603050405020304" charset="0"/>
              </a:rPr>
              <a:t>Причины СДВГ</a:t>
            </a:r>
          </a:p>
        </p:txBody>
      </p:sp>
      <p:sp>
        <p:nvSpPr>
          <p:cNvPr id="3" name="Замещающее содержимое 2"/>
          <p:cNvSpPr>
            <a:spLocks noGrp="1"/>
          </p:cNvSpPr>
          <p:nvPr>
            <p:ph sz="half" idx="1"/>
          </p:nvPr>
        </p:nvSpPr>
        <p:spPr>
          <a:xfrm>
            <a:off x="7406004" y="1905635"/>
            <a:ext cx="4784725" cy="4271645"/>
          </a:xfrm>
        </p:spPr>
        <p:txBody>
          <a:bodyPr>
            <a:normAutofit/>
          </a:bodyPr>
          <a:lstStyle/>
          <a:p>
            <a:r>
              <a:rPr lang="ru-RU" altLang="en-US" sz="4000" b="1" dirty="0">
                <a:latin typeface="Times New Roman" panose="02020603050405020304" charset="0"/>
                <a:cs typeface="Times New Roman" panose="02020603050405020304" charset="0"/>
              </a:rPr>
              <a:t>биологические; </a:t>
            </a:r>
          </a:p>
          <a:p>
            <a:r>
              <a:rPr lang="ru-RU" altLang="en-US" sz="4000" b="1" dirty="0">
                <a:latin typeface="Times New Roman" panose="02020603050405020304" charset="0"/>
                <a:cs typeface="Times New Roman" panose="02020603050405020304" charset="0"/>
              </a:rPr>
              <a:t>генетические;</a:t>
            </a:r>
          </a:p>
          <a:p>
            <a:r>
              <a:rPr lang="ru-RU" altLang="en-US" sz="4000" b="1" dirty="0">
                <a:latin typeface="Times New Roman" panose="02020603050405020304" charset="0"/>
                <a:cs typeface="Times New Roman" panose="02020603050405020304" charset="0"/>
              </a:rPr>
              <a:t>психосоциальные;</a:t>
            </a:r>
          </a:p>
          <a:p>
            <a:r>
              <a:rPr lang="ru-RU" altLang="en-US" sz="4000" b="1" dirty="0">
                <a:latin typeface="Times New Roman" panose="02020603050405020304" charset="0"/>
                <a:cs typeface="Times New Roman" panose="02020603050405020304" charset="0"/>
              </a:rPr>
              <a:t>экологические.</a:t>
            </a:r>
          </a:p>
        </p:txBody>
      </p:sp>
      <p:pic>
        <p:nvPicPr>
          <p:cNvPr id="7" name="Изображение 6"/>
          <p:cNvPicPr>
            <a:picLocks noChangeAspect="1"/>
          </p:cNvPicPr>
          <p:nvPr/>
        </p:nvPicPr>
        <p:blipFill>
          <a:blip r:embed="rId4"/>
          <a:srcRect l="10003" t="23408" r="1760" b="4041"/>
          <a:stretch>
            <a:fillRect/>
          </a:stretch>
        </p:blipFill>
        <p:spPr>
          <a:xfrm>
            <a:off x="0" y="805815"/>
            <a:ext cx="7313295" cy="605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75841" y="1825625"/>
            <a:ext cx="2715658" cy="3557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5" name="Замещающее содержимое 5"/>
          <p:cNvPicPr>
            <a:picLocks noChangeAspect="1"/>
          </p:cNvPicPr>
          <p:nvPr/>
        </p:nvPicPr>
        <p:blipFill>
          <a:blip r:embed="rId3"/>
          <a:stretch>
            <a:fillRect/>
          </a:stretch>
        </p:blipFill>
        <p:spPr>
          <a:xfrm>
            <a:off x="-15875" y="2540"/>
            <a:ext cx="12207875" cy="6910070"/>
          </a:xfrm>
          <a:prstGeom prst="rect">
            <a:avLst/>
          </a:prstGeom>
        </p:spPr>
      </p:pic>
      <p:sp>
        <p:nvSpPr>
          <p:cNvPr id="2" name="Заголовок 1"/>
          <p:cNvSpPr>
            <a:spLocks noGrp="1"/>
          </p:cNvSpPr>
          <p:nvPr>
            <p:ph type="title"/>
          </p:nvPr>
        </p:nvSpPr>
        <p:spPr>
          <a:xfrm>
            <a:off x="875841" y="175829"/>
            <a:ext cx="10515600" cy="356955"/>
          </a:xfrm>
        </p:spPr>
        <p:txBody>
          <a:bodyPr>
            <a:normAutofit fontScale="90000"/>
          </a:bodyPr>
          <a:lstStyle/>
          <a:p>
            <a:pPr algn="ctr"/>
            <a:r>
              <a:rPr lang="ru-RU" altLang="en-US" b="1" dirty="0">
                <a:solidFill>
                  <a:srgbClr val="FF0000"/>
                </a:solidFill>
                <a:latin typeface="Times New Roman" panose="02020603050405020304" charset="0"/>
                <a:cs typeface="Times New Roman" panose="02020603050405020304" charset="0"/>
              </a:rPr>
              <a:t>Причины СДВГ</a:t>
            </a:r>
            <a:endParaRPr lang="ru-RU" dirty="0">
              <a:solidFill>
                <a:srgbClr val="FF0000"/>
              </a:solidFill>
            </a:endParaRPr>
          </a:p>
        </p:txBody>
      </p:sp>
      <p:sp>
        <p:nvSpPr>
          <p:cNvPr id="3" name="Объект 2"/>
          <p:cNvSpPr>
            <a:spLocks noGrp="1"/>
          </p:cNvSpPr>
          <p:nvPr>
            <p:ph sz="half" idx="1"/>
          </p:nvPr>
        </p:nvSpPr>
        <p:spPr>
          <a:xfrm>
            <a:off x="209320" y="925417"/>
            <a:ext cx="5541485" cy="5838940"/>
          </a:xfrm>
        </p:spPr>
        <p:txBody>
          <a:bodyPr>
            <a:normAutofit fontScale="92500" lnSpcReduction="10000"/>
          </a:bodyPr>
          <a:lstStyle/>
          <a:p>
            <a:pPr marL="0" indent="0" algn="ctr">
              <a:buNone/>
            </a:pPr>
            <a:r>
              <a:rPr lang="ru-RU" sz="3600" b="1" dirty="0">
                <a:solidFill>
                  <a:srgbClr val="002060"/>
                </a:solidFill>
                <a:latin typeface="Times New Roman" panose="02020603050405020304" charset="0"/>
                <a:cs typeface="Times New Roman" panose="02020603050405020304" charset="0"/>
              </a:rPr>
              <a:t>Биологические:</a:t>
            </a:r>
          </a:p>
          <a:p>
            <a:pPr marL="0" indent="0">
              <a:buNone/>
            </a:pPr>
            <a:r>
              <a:rPr lang="ru-RU" dirty="0">
                <a:latin typeface="Times New Roman" panose="02020603050405020304" charset="0"/>
                <a:cs typeface="Times New Roman" panose="02020603050405020304" charset="0"/>
              </a:rPr>
              <a:t>1</a:t>
            </a:r>
            <a:r>
              <a:rPr lang="ru-RU" sz="3000" dirty="0">
                <a:latin typeface="Times New Roman" panose="02020603050405020304" charset="0"/>
                <a:cs typeface="Times New Roman" panose="02020603050405020304" charset="0"/>
              </a:rPr>
              <a:t>) Отягощенный анамнез (ранние органические повреждения мозга в периоды беременности и родов) – 43% риск для СДВГ:</a:t>
            </a:r>
          </a:p>
          <a:p>
            <a:r>
              <a:rPr lang="ru-RU" sz="3000" dirty="0">
                <a:latin typeface="Times New Roman" panose="02020603050405020304" charset="0"/>
                <a:cs typeface="Times New Roman" panose="02020603050405020304" charset="0"/>
              </a:rPr>
              <a:t>патологии течения беременности;</a:t>
            </a:r>
          </a:p>
          <a:p>
            <a:r>
              <a:rPr lang="ru-RU" sz="3000" dirty="0">
                <a:latin typeface="Times New Roman" panose="02020603050405020304" charset="0"/>
                <a:cs typeface="Times New Roman" panose="02020603050405020304" charset="0"/>
              </a:rPr>
              <a:t>патологии в период родов;</a:t>
            </a:r>
          </a:p>
          <a:p>
            <a:r>
              <a:rPr lang="ru-RU" sz="3000" dirty="0">
                <a:latin typeface="Times New Roman" panose="02020603050405020304" charset="0"/>
                <a:cs typeface="Times New Roman" panose="02020603050405020304" charset="0"/>
              </a:rPr>
              <a:t>патологии периода новорожденности;</a:t>
            </a:r>
          </a:p>
          <a:p>
            <a:r>
              <a:rPr lang="ru-RU" sz="3000" dirty="0">
                <a:latin typeface="Times New Roman" panose="02020603050405020304" charset="0"/>
                <a:cs typeface="Times New Roman" panose="02020603050405020304" charset="0"/>
              </a:rPr>
              <a:t>нарушения раннего развития;</a:t>
            </a:r>
          </a:p>
          <a:p>
            <a:pPr marL="0" indent="0">
              <a:buNone/>
            </a:pPr>
            <a:r>
              <a:rPr lang="ru-RU" sz="3000" dirty="0">
                <a:latin typeface="Times New Roman" panose="02020603050405020304" charset="0"/>
                <a:cs typeface="Times New Roman" panose="02020603050405020304" charset="0"/>
              </a:rPr>
              <a:t>2) Генетические механизмы – 16 % риска для СДВГ.</a:t>
            </a:r>
          </a:p>
          <a:p>
            <a:endParaRPr lang="ru-RU" dirty="0"/>
          </a:p>
        </p:txBody>
      </p:sp>
      <p:sp>
        <p:nvSpPr>
          <p:cNvPr id="4" name="Объект 3"/>
          <p:cNvSpPr>
            <a:spLocks noGrp="1"/>
          </p:cNvSpPr>
          <p:nvPr>
            <p:ph sz="half" idx="2"/>
          </p:nvPr>
        </p:nvSpPr>
        <p:spPr>
          <a:xfrm>
            <a:off x="6172199" y="925417"/>
            <a:ext cx="5810481" cy="5640636"/>
          </a:xfrm>
        </p:spPr>
        <p:txBody>
          <a:bodyPr>
            <a:normAutofit fontScale="92500" lnSpcReduction="10000"/>
          </a:bodyPr>
          <a:lstStyle/>
          <a:p>
            <a:pPr marL="0" indent="0" algn="ctr">
              <a:buNone/>
            </a:pPr>
            <a:r>
              <a:rPr lang="ru-RU" sz="3500" b="1" dirty="0">
                <a:solidFill>
                  <a:srgbClr val="002060"/>
                </a:solidFill>
                <a:latin typeface="Times New Roman" panose="02020603050405020304" charset="0"/>
                <a:cs typeface="Times New Roman" panose="02020603050405020304" charset="0"/>
              </a:rPr>
              <a:t>Социально-психологические:</a:t>
            </a:r>
          </a:p>
          <a:p>
            <a:r>
              <a:rPr lang="ru-RU" sz="3000" dirty="0">
                <a:latin typeface="Times New Roman" panose="02020603050405020304" charset="0"/>
                <a:cs typeface="Times New Roman" panose="02020603050405020304" charset="0"/>
              </a:rPr>
              <a:t>Напряженность и частые конфликты в семье;</a:t>
            </a:r>
          </a:p>
          <a:p>
            <a:r>
              <a:rPr lang="ru-RU" sz="3000" dirty="0">
                <a:latin typeface="Times New Roman" panose="02020603050405020304" charset="0"/>
                <a:cs typeface="Times New Roman" panose="02020603050405020304" charset="0"/>
              </a:rPr>
              <a:t>Предубежденность и нетерпимость в отношении к детям;</a:t>
            </a:r>
          </a:p>
          <a:p>
            <a:r>
              <a:rPr lang="ru-RU" sz="3000" dirty="0">
                <a:latin typeface="Times New Roman" panose="02020603050405020304" charset="0"/>
                <a:cs typeface="Times New Roman" panose="02020603050405020304" charset="0"/>
              </a:rPr>
              <a:t>Различные подходы в воспитании;</a:t>
            </a:r>
          </a:p>
          <a:p>
            <a:r>
              <a:rPr lang="ru-RU" sz="3000" dirty="0">
                <a:latin typeface="Times New Roman" panose="02020603050405020304" charset="0"/>
                <a:cs typeface="Times New Roman" panose="02020603050405020304" charset="0"/>
              </a:rPr>
              <a:t>Воспитание в неполных семьях; низкий материальный уровень,</a:t>
            </a:r>
          </a:p>
          <a:p>
            <a:r>
              <a:rPr lang="ru-RU" sz="3000" dirty="0">
                <a:latin typeface="Times New Roman" panose="02020603050405020304" charset="0"/>
                <a:cs typeface="Times New Roman" panose="02020603050405020304" charset="0"/>
              </a:rPr>
              <a:t>Стесненные условия проживания;</a:t>
            </a:r>
          </a:p>
          <a:p>
            <a:r>
              <a:rPr lang="ru-RU" sz="3000" dirty="0">
                <a:latin typeface="Times New Roman" panose="02020603050405020304" charset="0"/>
                <a:cs typeface="Times New Roman" panose="02020603050405020304" charset="0"/>
              </a:rPr>
              <a:t> Злоупотребление алкоголем членами семьи;</a:t>
            </a:r>
          </a:p>
          <a:p>
            <a:r>
              <a:rPr lang="ru-RU" sz="3000" dirty="0">
                <a:latin typeface="Times New Roman" panose="02020603050405020304" charset="0"/>
                <a:cs typeface="Times New Roman" panose="02020603050405020304" charset="0"/>
              </a:rPr>
              <a:t>Использование физических методов наказания.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5"/>
          <p:cNvPicPr>
            <a:picLocks noGrp="1" noChangeAspect="1"/>
          </p:cNvPicPr>
          <p:nvPr>
            <p:ph sz="half" idx="2"/>
          </p:nvPr>
        </p:nvPicPr>
        <p:blipFill>
          <a:blip r:embed="rId3"/>
          <a:stretch>
            <a:fillRect/>
          </a:stretch>
        </p:blipFill>
        <p:spPr>
          <a:xfrm>
            <a:off x="-8255" y="-26035"/>
            <a:ext cx="12207875" cy="6910070"/>
          </a:xfrm>
          <a:prstGeom prst="rect">
            <a:avLst/>
          </a:prstGeom>
        </p:spPr>
      </p:pic>
      <p:sp>
        <p:nvSpPr>
          <p:cNvPr id="5" name="Заголовок 4"/>
          <p:cNvSpPr>
            <a:spLocks noGrp="1"/>
          </p:cNvSpPr>
          <p:nvPr>
            <p:ph type="title"/>
          </p:nvPr>
        </p:nvSpPr>
        <p:spPr>
          <a:xfrm>
            <a:off x="838200" y="323215"/>
            <a:ext cx="10515600" cy="834390"/>
          </a:xfrm>
        </p:spPr>
        <p:txBody>
          <a:bodyPr/>
          <a:lstStyle/>
          <a:p>
            <a:pPr algn="ctr"/>
            <a:r>
              <a:rPr lang="ru-RU" altLang="en-US" b="1" dirty="0">
                <a:solidFill>
                  <a:srgbClr val="FF0000"/>
                </a:solidFill>
                <a:latin typeface="Times New Roman" panose="02020603050405020304" charset="0"/>
                <a:cs typeface="Times New Roman" panose="02020603050405020304" charset="0"/>
              </a:rPr>
              <a:t>Признаки </a:t>
            </a:r>
            <a:r>
              <a:rPr lang="ru-RU" altLang="en-US" b="1" dirty="0" err="1">
                <a:solidFill>
                  <a:srgbClr val="FF0000"/>
                </a:solidFill>
                <a:latin typeface="Times New Roman" panose="02020603050405020304" charset="0"/>
                <a:cs typeface="Times New Roman" panose="02020603050405020304" charset="0"/>
              </a:rPr>
              <a:t>гиперактивности</a:t>
            </a:r>
            <a:r>
              <a:rPr lang="ru-RU" altLang="en-US" b="1" dirty="0">
                <a:solidFill>
                  <a:srgbClr val="FF0000"/>
                </a:solidFill>
                <a:latin typeface="Times New Roman" panose="02020603050405020304" charset="0"/>
                <a:cs typeface="Times New Roman" panose="02020603050405020304" charset="0"/>
              </a:rPr>
              <a:t> у ребёнка:</a:t>
            </a:r>
          </a:p>
        </p:txBody>
      </p:sp>
      <p:sp>
        <p:nvSpPr>
          <p:cNvPr id="3" name="Замещающее содержимое 2"/>
          <p:cNvSpPr>
            <a:spLocks noGrp="1"/>
          </p:cNvSpPr>
          <p:nvPr>
            <p:ph sz="half" idx="1"/>
          </p:nvPr>
        </p:nvSpPr>
        <p:spPr>
          <a:xfrm>
            <a:off x="469265" y="1157605"/>
            <a:ext cx="11419205" cy="5454015"/>
          </a:xfrm>
        </p:spPr>
        <p:txBody>
          <a:bodyPr>
            <a:noAutofit/>
          </a:bodyPr>
          <a:lstStyle/>
          <a:p>
            <a:pPr marL="0" indent="0">
              <a:buNone/>
            </a:pPr>
            <a:r>
              <a:rPr lang="ru-RU" sz="2700" dirty="0">
                <a:latin typeface="Times New Roman" panose="02020603050405020304"/>
                <a:ea typeface="+mj-ea"/>
                <a:cs typeface="+mj-cs"/>
              </a:rPr>
              <a:t>Признаки синдрома дефицита внимания с </a:t>
            </a:r>
            <a:r>
              <a:rPr lang="ru-RU" sz="2700" dirty="0" err="1">
                <a:latin typeface="Times New Roman" panose="02020603050405020304"/>
                <a:ea typeface="+mj-ea"/>
                <a:cs typeface="+mj-cs"/>
              </a:rPr>
              <a:t>гиперактивностью</a:t>
            </a:r>
            <a:r>
              <a:rPr lang="ru-RU" sz="2700" dirty="0">
                <a:latin typeface="Times New Roman" panose="02020603050405020304"/>
                <a:ea typeface="+mj-ea"/>
                <a:cs typeface="+mj-cs"/>
              </a:rPr>
              <a:t> можно обнаружить у детей с самого раннего возраста. Буквально с первых дней жизни:</a:t>
            </a:r>
          </a:p>
          <a:p>
            <a:pPr>
              <a:buFontTx/>
              <a:buChar char="-"/>
            </a:pPr>
            <a:r>
              <a:rPr lang="ru-RU" sz="2700" dirty="0">
                <a:latin typeface="Times New Roman" panose="02020603050405020304"/>
                <a:ea typeface="+mj-ea"/>
                <a:cs typeface="+mj-cs"/>
              </a:rPr>
              <a:t>повышен мышечный тонус;</a:t>
            </a:r>
          </a:p>
          <a:p>
            <a:pPr>
              <a:buFontTx/>
              <a:buChar char="-"/>
            </a:pPr>
            <a:r>
              <a:rPr lang="ru-RU" sz="2700" dirty="0">
                <a:latin typeface="Times New Roman" panose="02020603050405020304"/>
                <a:ea typeface="+mj-ea"/>
                <a:cs typeface="+mj-cs"/>
              </a:rPr>
              <a:t>старается освободиться от пелёнок и плохо успокаивается;</a:t>
            </a:r>
          </a:p>
          <a:p>
            <a:pPr>
              <a:buFontTx/>
              <a:buChar char="-"/>
            </a:pPr>
            <a:r>
              <a:rPr lang="ru-RU" sz="2700" dirty="0">
                <a:latin typeface="Times New Roman" panose="02020603050405020304"/>
                <a:ea typeface="+mj-ea"/>
                <a:cs typeface="+mj-cs"/>
              </a:rPr>
              <a:t>наблюдаются частые неоднократные, немотивированные рвоты;</a:t>
            </a:r>
          </a:p>
          <a:p>
            <a:pPr>
              <a:buFontTx/>
              <a:buChar char="-"/>
            </a:pPr>
            <a:r>
              <a:rPr lang="ru-RU" sz="2700" dirty="0" err="1">
                <a:latin typeface="Times New Roman" panose="02020603050405020304"/>
                <a:ea typeface="+mj-ea"/>
                <a:cs typeface="+mj-cs"/>
              </a:rPr>
              <a:t>гиперактивные</a:t>
            </a:r>
            <a:r>
              <a:rPr lang="ru-RU" sz="2700" dirty="0">
                <a:latin typeface="Times New Roman" panose="02020603050405020304"/>
                <a:ea typeface="+mj-ea"/>
                <a:cs typeface="+mj-cs"/>
              </a:rPr>
              <a:t> дети на протяжении первого года жизни плохо и мало спят, особенно ночью. Тяжело засыпают, легко возбуждаются, громко плачут. </a:t>
            </a:r>
          </a:p>
          <a:p>
            <a:pPr>
              <a:buFontTx/>
              <a:buChar char="-"/>
            </a:pPr>
            <a:r>
              <a:rPr lang="ru-RU" sz="2700" dirty="0">
                <a:latin typeface="Times New Roman" panose="02020603050405020304"/>
                <a:ea typeface="+mj-ea"/>
                <a:cs typeface="+mj-cs"/>
              </a:rPr>
              <a:t>чрезвычайно чувствительны ко всем внешним раздражителям: свету, шуму, духоте, жаре, холоду и т.д. </a:t>
            </a:r>
          </a:p>
          <a:p>
            <a:pPr>
              <a:buFontTx/>
              <a:buChar char="-"/>
            </a:pPr>
            <a:r>
              <a:rPr lang="ru-RU" sz="2700" dirty="0">
                <a:latin typeface="Times New Roman" panose="02020603050405020304"/>
                <a:ea typeface="+mj-ea"/>
                <a:cs typeface="+mj-cs"/>
              </a:rPr>
              <a:t>в два – четыре года у них появляется </a:t>
            </a:r>
            <a:r>
              <a:rPr lang="ru-RU" sz="2700" b="1" dirty="0" err="1">
                <a:latin typeface="Times New Roman" panose="02020603050405020304"/>
                <a:ea typeface="+mj-ea"/>
                <a:cs typeface="+mj-cs"/>
              </a:rPr>
              <a:t>диспраксия</a:t>
            </a:r>
            <a:r>
              <a:rPr lang="ru-RU" sz="2700" dirty="0">
                <a:latin typeface="Times New Roman" panose="02020603050405020304"/>
                <a:ea typeface="+mj-ea"/>
                <a:cs typeface="+mj-cs"/>
              </a:rPr>
              <a:t>, так называемая неуклюжесть.</a:t>
            </a:r>
            <a:endParaRPr lang="ru-RU" sz="2400" dirty="0">
              <a:latin typeface="Times New Roman" panose="02020603050405020304"/>
              <a:ea typeface="+mj-ea"/>
              <a:cs typeface="+mj-cs"/>
            </a:endParaRPr>
          </a:p>
          <a:p>
            <a:pPr marL="0" indent="0">
              <a:buNone/>
            </a:pPr>
            <a:r>
              <a:rPr lang="ru-RU" sz="2400" b="1" dirty="0">
                <a:solidFill>
                  <a:srgbClr val="666666"/>
                </a:solidFill>
                <a:latin typeface="Times New Roman" panose="02020603050405020304"/>
                <a:ea typeface="+mj-ea"/>
                <a:cs typeface="+mj-cs"/>
              </a:rPr>
              <a:t/>
            </a:r>
            <a:br>
              <a:rPr lang="ru-RU" sz="2400" b="1" dirty="0">
                <a:solidFill>
                  <a:srgbClr val="666666"/>
                </a:solidFill>
                <a:latin typeface="Times New Roman" panose="02020603050405020304"/>
                <a:ea typeface="+mj-ea"/>
                <a:cs typeface="+mj-cs"/>
              </a:rPr>
            </a:br>
            <a:endParaRPr lang="ru-RU" altLang="en-US"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2869</Words>
  <Application>Microsoft Office PowerPoint</Application>
  <PresentationFormat>Произвольный</PresentationFormat>
  <Paragraphs>198</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Взаимодействие педагогов с гиперактивными детьми</vt:lpstr>
      <vt:lpstr>Актуальность темы:</vt:lpstr>
      <vt:lpstr> Масштабы проблемы: сколько таких детей в мире? </vt:lpstr>
      <vt:lpstr>Портрет Гиперактивного ребенка</vt:lpstr>
      <vt:lpstr>Презентация PowerPoint</vt:lpstr>
      <vt:lpstr>Презентация PowerPoint</vt:lpstr>
      <vt:lpstr>Причины СДВГ</vt:lpstr>
      <vt:lpstr>Причины СДВГ</vt:lpstr>
      <vt:lpstr>Признаки гиперактивности у ребёнка:</vt:lpstr>
      <vt:lpstr> Приблизительный портрет гиперактивного ребёнка дошкольного или школьного возраста  выглядит следующим образом: </vt:lpstr>
      <vt:lpstr>Методы проведения исследования:</vt:lpstr>
      <vt:lpstr>Как взаимодействовать с гиперактивным ребёнком:</vt:lpstr>
      <vt:lpstr>Как взаимодействовать с гиперактивным ребёнком:</vt:lpstr>
      <vt:lpstr>Как взаимодействовать с гиперактивным ребёнком:</vt:lpstr>
      <vt:lpstr>При организации педагогической работы, необходимо использовать следующие средства:</vt:lpstr>
      <vt:lpstr>  Как педагоги могут помочь  гиперактивному ребёнку:  Использование физкультминутки, пальчиковых игр. При этом стоит помнить, что в игру целесообразно вводить ребёнка с СДВГ поэтапно, т.е с индивидуальной работы, затем подключать к играм в подгруппах и только после этого переходить к коллективным играм.  </vt:lpstr>
      <vt:lpstr>Презентация PowerPoint</vt:lpstr>
      <vt:lpstr>Презентация PowerPoint</vt:lpstr>
      <vt:lpstr>  Полезная литература по взаимодействию с гиперактивными детьми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педагогов с гиперактивными детьми</dc:title>
  <dc:creator>Kingsoft Corporation</dc:creator>
  <cp:lastModifiedBy>Людмила Ю. Лучинина</cp:lastModifiedBy>
  <cp:revision>63</cp:revision>
  <cp:lastPrinted>2023-02-14T07:52:21Z</cp:lastPrinted>
  <dcterms:created xsi:type="dcterms:W3CDTF">2023-02-05T14:40:00Z</dcterms:created>
  <dcterms:modified xsi:type="dcterms:W3CDTF">2023-02-21T03:52:49Z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1049-10.2.0.7635</vt:lpwstr>
  </property>
</Properties>
</file>